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2"/>
  </p:notesMasterIdLst>
  <p:handoutMasterIdLst>
    <p:handoutMasterId r:id="rId43"/>
  </p:handoutMasterIdLst>
  <p:sldIdLst>
    <p:sldId id="301" r:id="rId3"/>
    <p:sldId id="325" r:id="rId4"/>
    <p:sldId id="400" r:id="rId5"/>
    <p:sldId id="326" r:id="rId6"/>
    <p:sldId id="401" r:id="rId7"/>
    <p:sldId id="377" r:id="rId8"/>
    <p:sldId id="379" r:id="rId9"/>
    <p:sldId id="327" r:id="rId10"/>
    <p:sldId id="329" r:id="rId11"/>
    <p:sldId id="402" r:id="rId12"/>
    <p:sldId id="330" r:id="rId13"/>
    <p:sldId id="403" r:id="rId14"/>
    <p:sldId id="404" r:id="rId15"/>
    <p:sldId id="334" r:id="rId16"/>
    <p:sldId id="357" r:id="rId17"/>
    <p:sldId id="358" r:id="rId18"/>
    <p:sldId id="359" r:id="rId19"/>
    <p:sldId id="361" r:id="rId20"/>
    <p:sldId id="405" r:id="rId21"/>
    <p:sldId id="363" r:id="rId22"/>
    <p:sldId id="364" r:id="rId23"/>
    <p:sldId id="366" r:id="rId24"/>
    <p:sldId id="376" r:id="rId25"/>
    <p:sldId id="406" r:id="rId26"/>
    <p:sldId id="380" r:id="rId27"/>
    <p:sldId id="381" r:id="rId28"/>
    <p:sldId id="382" r:id="rId29"/>
    <p:sldId id="383" r:id="rId30"/>
    <p:sldId id="384" r:id="rId31"/>
    <p:sldId id="385" r:id="rId32"/>
    <p:sldId id="386" r:id="rId33"/>
    <p:sldId id="387" r:id="rId34"/>
    <p:sldId id="388" r:id="rId35"/>
    <p:sldId id="389" r:id="rId36"/>
    <p:sldId id="390" r:id="rId37"/>
    <p:sldId id="391" r:id="rId38"/>
    <p:sldId id="392" r:id="rId39"/>
    <p:sldId id="393" r:id="rId40"/>
    <p:sldId id="394" r:id="rId4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Winkels" initials="MW" lastIdx="1" clrIdx="0">
    <p:extLst>
      <p:ext uri="{19B8F6BF-5375-455C-9EA6-DF929625EA0E}">
        <p15:presenceInfo xmlns:p15="http://schemas.microsoft.com/office/powerpoint/2012/main" userId="Michael Winkel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761C"/>
    <a:srgbClr val="B9B9B9"/>
    <a:srgbClr val="FFFF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743" autoAdjust="0"/>
    <p:restoredTop sz="95332" autoAdjust="0"/>
  </p:normalViewPr>
  <p:slideViewPr>
    <p:cSldViewPr snapToGrid="0">
      <p:cViewPr varScale="1">
        <p:scale>
          <a:sx n="111" d="100"/>
          <a:sy n="111" d="100"/>
        </p:scale>
        <p:origin x="516" y="13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1" d="100"/>
          <a:sy n="61" d="100"/>
        </p:scale>
        <p:origin x="325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3"/>
            <a:ext cx="2945659" cy="498055"/>
          </a:xfrm>
          <a:prstGeom prst="rect">
            <a:avLst/>
          </a:prstGeom>
        </p:spPr>
        <p:txBody>
          <a:bodyPr vert="horz" lIns="91431" tIns="45715" rIns="91431" bIns="45715" rtlCol="0"/>
          <a:lstStyle>
            <a:lvl1pPr algn="l">
              <a:defRPr sz="1200"/>
            </a:lvl1pPr>
          </a:lstStyle>
          <a:p>
            <a:endParaRPr lang="de-DE"/>
          </a:p>
        </p:txBody>
      </p:sp>
      <p:sp>
        <p:nvSpPr>
          <p:cNvPr id="3" name="Datumsplatzhalter 2"/>
          <p:cNvSpPr>
            <a:spLocks noGrp="1"/>
          </p:cNvSpPr>
          <p:nvPr>
            <p:ph type="dt" sz="quarter" idx="1"/>
          </p:nvPr>
        </p:nvSpPr>
        <p:spPr>
          <a:xfrm>
            <a:off x="3850445" y="3"/>
            <a:ext cx="2945659" cy="498055"/>
          </a:xfrm>
          <a:prstGeom prst="rect">
            <a:avLst/>
          </a:prstGeom>
        </p:spPr>
        <p:txBody>
          <a:bodyPr vert="horz" lIns="91431" tIns="45715" rIns="91431" bIns="45715" rtlCol="0"/>
          <a:lstStyle>
            <a:lvl1pPr algn="r">
              <a:defRPr sz="1200"/>
            </a:lvl1pPr>
          </a:lstStyle>
          <a:p>
            <a:fld id="{64838F7E-14FD-4632-8E38-79F01B3BF6BF}" type="datetimeFigureOut">
              <a:rPr lang="de-DE" smtClean="0"/>
              <a:t>21.06.2023</a:t>
            </a:fld>
            <a:endParaRPr lang="de-DE"/>
          </a:p>
        </p:txBody>
      </p:sp>
      <p:sp>
        <p:nvSpPr>
          <p:cNvPr id="4" name="Fußzeilenplatzhalter 3"/>
          <p:cNvSpPr>
            <a:spLocks noGrp="1"/>
          </p:cNvSpPr>
          <p:nvPr>
            <p:ph type="ftr" sz="quarter" idx="2"/>
          </p:nvPr>
        </p:nvSpPr>
        <p:spPr>
          <a:xfrm>
            <a:off x="2" y="9428586"/>
            <a:ext cx="2945659" cy="498054"/>
          </a:xfrm>
          <a:prstGeom prst="rect">
            <a:avLst/>
          </a:prstGeom>
        </p:spPr>
        <p:txBody>
          <a:bodyPr vert="horz" lIns="91431" tIns="45715" rIns="91431" bIns="45715" rtlCol="0" anchor="b"/>
          <a:lstStyle>
            <a:lvl1pPr algn="l">
              <a:defRPr sz="1200"/>
            </a:lvl1pPr>
          </a:lstStyle>
          <a:p>
            <a:endParaRPr lang="de-DE"/>
          </a:p>
        </p:txBody>
      </p:sp>
      <p:sp>
        <p:nvSpPr>
          <p:cNvPr id="5" name="Foliennummernplatzhalter 4"/>
          <p:cNvSpPr>
            <a:spLocks noGrp="1"/>
          </p:cNvSpPr>
          <p:nvPr>
            <p:ph type="sldNum" sz="quarter" idx="3"/>
          </p:nvPr>
        </p:nvSpPr>
        <p:spPr>
          <a:xfrm>
            <a:off x="3850445" y="9428586"/>
            <a:ext cx="2945659" cy="498054"/>
          </a:xfrm>
          <a:prstGeom prst="rect">
            <a:avLst/>
          </a:prstGeom>
        </p:spPr>
        <p:txBody>
          <a:bodyPr vert="horz" lIns="91431" tIns="45715" rIns="91431" bIns="45715" rtlCol="0" anchor="b"/>
          <a:lstStyle>
            <a:lvl1pPr algn="r">
              <a:defRPr sz="1200"/>
            </a:lvl1pPr>
          </a:lstStyle>
          <a:p>
            <a:fld id="{D0604D9D-1359-42EA-9238-687943301E93}" type="slidenum">
              <a:rPr lang="de-DE" smtClean="0"/>
              <a:t>‹Nr.›</a:t>
            </a:fld>
            <a:endParaRPr lang="de-DE"/>
          </a:p>
        </p:txBody>
      </p:sp>
    </p:spTree>
    <p:extLst>
      <p:ext uri="{BB962C8B-B14F-4D97-AF65-F5344CB8AC3E}">
        <p14:creationId xmlns:p14="http://schemas.microsoft.com/office/powerpoint/2010/main" val="19490620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3"/>
            <a:ext cx="2945659" cy="498055"/>
          </a:xfrm>
          <a:prstGeom prst="rect">
            <a:avLst/>
          </a:prstGeom>
        </p:spPr>
        <p:txBody>
          <a:bodyPr vert="horz" lIns="91431" tIns="45715" rIns="91431" bIns="45715" rtlCol="0"/>
          <a:lstStyle>
            <a:lvl1pPr algn="l">
              <a:defRPr sz="1200"/>
            </a:lvl1pPr>
          </a:lstStyle>
          <a:p>
            <a:endParaRPr lang="de-DE"/>
          </a:p>
        </p:txBody>
      </p:sp>
      <p:sp>
        <p:nvSpPr>
          <p:cNvPr id="3" name="Datumsplatzhalter 2"/>
          <p:cNvSpPr>
            <a:spLocks noGrp="1"/>
          </p:cNvSpPr>
          <p:nvPr>
            <p:ph type="dt" idx="1"/>
          </p:nvPr>
        </p:nvSpPr>
        <p:spPr>
          <a:xfrm>
            <a:off x="3850445" y="3"/>
            <a:ext cx="2945659" cy="498055"/>
          </a:xfrm>
          <a:prstGeom prst="rect">
            <a:avLst/>
          </a:prstGeom>
        </p:spPr>
        <p:txBody>
          <a:bodyPr vert="horz" lIns="91431" tIns="45715" rIns="91431" bIns="45715" rtlCol="0"/>
          <a:lstStyle>
            <a:lvl1pPr algn="r">
              <a:defRPr sz="1200"/>
            </a:lvl1pPr>
          </a:lstStyle>
          <a:p>
            <a:fld id="{6DE819B5-87C4-4261-BE84-F8A28032466B}" type="datetimeFigureOut">
              <a:rPr lang="de-DE" smtClean="0"/>
              <a:t>21.06.2023</a:t>
            </a:fld>
            <a:endParaRPr lang="de-DE"/>
          </a:p>
        </p:txBody>
      </p:sp>
      <p:sp>
        <p:nvSpPr>
          <p:cNvPr id="4" name="Folienbildplatzhalter 3"/>
          <p:cNvSpPr>
            <a:spLocks noGrp="1" noRot="1" noChangeAspect="1"/>
          </p:cNvSpPr>
          <p:nvPr>
            <p:ph type="sldImg" idx="2"/>
          </p:nvPr>
        </p:nvSpPr>
        <p:spPr>
          <a:xfrm>
            <a:off x="1166813" y="1239838"/>
            <a:ext cx="4464050" cy="3349625"/>
          </a:xfrm>
          <a:prstGeom prst="rect">
            <a:avLst/>
          </a:prstGeom>
          <a:noFill/>
          <a:ln w="12700">
            <a:solidFill>
              <a:prstClr val="black"/>
            </a:solidFill>
          </a:ln>
        </p:spPr>
        <p:txBody>
          <a:bodyPr vert="horz" lIns="91431" tIns="45715" rIns="91431" bIns="45715" rtlCol="0" anchor="ctr"/>
          <a:lstStyle/>
          <a:p>
            <a:endParaRPr lang="de-DE"/>
          </a:p>
        </p:txBody>
      </p:sp>
      <p:sp>
        <p:nvSpPr>
          <p:cNvPr id="5" name="Notizenplatzhalter 4"/>
          <p:cNvSpPr>
            <a:spLocks noGrp="1"/>
          </p:cNvSpPr>
          <p:nvPr>
            <p:ph type="body" sz="quarter" idx="3"/>
          </p:nvPr>
        </p:nvSpPr>
        <p:spPr>
          <a:xfrm>
            <a:off x="679768" y="4777198"/>
            <a:ext cx="5438140" cy="3908614"/>
          </a:xfrm>
          <a:prstGeom prst="rect">
            <a:avLst/>
          </a:prstGeom>
        </p:spPr>
        <p:txBody>
          <a:bodyPr vert="horz" lIns="91431" tIns="45715" rIns="91431" bIns="45715"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2" y="9428586"/>
            <a:ext cx="2945659" cy="498054"/>
          </a:xfrm>
          <a:prstGeom prst="rect">
            <a:avLst/>
          </a:prstGeom>
        </p:spPr>
        <p:txBody>
          <a:bodyPr vert="horz" lIns="91431" tIns="45715" rIns="91431" bIns="45715" rtlCol="0" anchor="b"/>
          <a:lstStyle>
            <a:lvl1pPr algn="l">
              <a:defRPr sz="1200"/>
            </a:lvl1pPr>
          </a:lstStyle>
          <a:p>
            <a:endParaRPr lang="de-DE"/>
          </a:p>
        </p:txBody>
      </p:sp>
      <p:sp>
        <p:nvSpPr>
          <p:cNvPr id="7" name="Foliennummernplatzhalter 6"/>
          <p:cNvSpPr>
            <a:spLocks noGrp="1"/>
          </p:cNvSpPr>
          <p:nvPr>
            <p:ph type="sldNum" sz="quarter" idx="5"/>
          </p:nvPr>
        </p:nvSpPr>
        <p:spPr>
          <a:xfrm>
            <a:off x="3850445" y="9428586"/>
            <a:ext cx="2945659" cy="498054"/>
          </a:xfrm>
          <a:prstGeom prst="rect">
            <a:avLst/>
          </a:prstGeom>
        </p:spPr>
        <p:txBody>
          <a:bodyPr vert="horz" lIns="91431" tIns="45715" rIns="91431" bIns="45715" rtlCol="0" anchor="b"/>
          <a:lstStyle>
            <a:lvl1pPr algn="r">
              <a:defRPr sz="1200"/>
            </a:lvl1pPr>
          </a:lstStyle>
          <a:p>
            <a:fld id="{7542E92B-B663-4354-888D-B1370D9C830B}" type="slidenum">
              <a:rPr lang="de-DE" smtClean="0"/>
              <a:t>‹Nr.›</a:t>
            </a:fld>
            <a:endParaRPr lang="de-DE"/>
          </a:p>
        </p:txBody>
      </p:sp>
    </p:spTree>
    <p:extLst>
      <p:ext uri="{BB962C8B-B14F-4D97-AF65-F5344CB8AC3E}">
        <p14:creationId xmlns:p14="http://schemas.microsoft.com/office/powerpoint/2010/main" val="7342386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dirty="0" smtClean="0"/>
              <a:t>Begrüßung</a:t>
            </a:r>
            <a:r>
              <a:rPr lang="de-DE" baseline="0" dirty="0" smtClean="0"/>
              <a:t> und Eröffnung durch Herrn Franke</a:t>
            </a:r>
          </a:p>
          <a:p>
            <a:pPr algn="l"/>
            <a:endParaRPr lang="de-DE" dirty="0"/>
          </a:p>
        </p:txBody>
      </p:sp>
      <p:sp>
        <p:nvSpPr>
          <p:cNvPr id="4" name="Foliennummernplatzhalter 3"/>
          <p:cNvSpPr>
            <a:spLocks noGrp="1"/>
          </p:cNvSpPr>
          <p:nvPr>
            <p:ph type="sldNum" sz="quarter" idx="10"/>
          </p:nvPr>
        </p:nvSpPr>
        <p:spPr/>
        <p:txBody>
          <a:bodyPr/>
          <a:lstStyle/>
          <a:p>
            <a:fld id="{7542E92B-B663-4354-888D-B1370D9C830B}" type="slidenum">
              <a:rPr lang="de-DE" smtClean="0"/>
              <a:t>1</a:t>
            </a:fld>
            <a:endParaRPr lang="de-DE"/>
          </a:p>
        </p:txBody>
      </p:sp>
    </p:spTree>
    <p:extLst>
      <p:ext uri="{BB962C8B-B14F-4D97-AF65-F5344CB8AC3E}">
        <p14:creationId xmlns:p14="http://schemas.microsoft.com/office/powerpoint/2010/main" val="1362076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Vorstellen der Agenda</a:t>
            </a:r>
          </a:p>
        </p:txBody>
      </p:sp>
      <p:sp>
        <p:nvSpPr>
          <p:cNvPr id="4" name="Foliennummernplatzhalter 3"/>
          <p:cNvSpPr>
            <a:spLocks noGrp="1"/>
          </p:cNvSpPr>
          <p:nvPr>
            <p:ph type="sldNum" sz="quarter" idx="10"/>
          </p:nvPr>
        </p:nvSpPr>
        <p:spPr/>
        <p:txBody>
          <a:bodyPr/>
          <a:lstStyle/>
          <a:p>
            <a:fld id="{7542E92B-B663-4354-888D-B1370D9C830B}" type="slidenum">
              <a:rPr lang="de-DE" smtClean="0"/>
              <a:t>19</a:t>
            </a:fld>
            <a:endParaRPr lang="de-DE"/>
          </a:p>
        </p:txBody>
      </p:sp>
    </p:spTree>
    <p:extLst>
      <p:ext uri="{BB962C8B-B14F-4D97-AF65-F5344CB8AC3E}">
        <p14:creationId xmlns:p14="http://schemas.microsoft.com/office/powerpoint/2010/main" val="1886609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endParaRPr lang="de-DE" dirty="0"/>
          </a:p>
          <a:p>
            <a:endParaRPr lang="de-DE" dirty="0" smtClean="0"/>
          </a:p>
        </p:txBody>
      </p:sp>
      <p:sp>
        <p:nvSpPr>
          <p:cNvPr id="4" name="Foliennummernplatzhalter 3"/>
          <p:cNvSpPr>
            <a:spLocks noGrp="1"/>
          </p:cNvSpPr>
          <p:nvPr>
            <p:ph type="sldNum" sz="quarter" idx="10"/>
          </p:nvPr>
        </p:nvSpPr>
        <p:spPr/>
        <p:txBody>
          <a:bodyPr/>
          <a:lstStyle/>
          <a:p>
            <a:fld id="{7542E92B-B663-4354-888D-B1370D9C830B}" type="slidenum">
              <a:rPr lang="de-DE" smtClean="0"/>
              <a:t>23</a:t>
            </a:fld>
            <a:endParaRPr lang="de-DE"/>
          </a:p>
        </p:txBody>
      </p:sp>
    </p:spTree>
    <p:extLst>
      <p:ext uri="{BB962C8B-B14F-4D97-AF65-F5344CB8AC3E}">
        <p14:creationId xmlns:p14="http://schemas.microsoft.com/office/powerpoint/2010/main" val="1020816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Vorstellen der Agenda</a:t>
            </a:r>
          </a:p>
        </p:txBody>
      </p:sp>
      <p:sp>
        <p:nvSpPr>
          <p:cNvPr id="4" name="Foliennummernplatzhalter 3"/>
          <p:cNvSpPr>
            <a:spLocks noGrp="1"/>
          </p:cNvSpPr>
          <p:nvPr>
            <p:ph type="sldNum" sz="quarter" idx="10"/>
          </p:nvPr>
        </p:nvSpPr>
        <p:spPr/>
        <p:txBody>
          <a:bodyPr/>
          <a:lstStyle/>
          <a:p>
            <a:fld id="{7542E92B-B663-4354-888D-B1370D9C830B}" type="slidenum">
              <a:rPr lang="de-DE" smtClean="0"/>
              <a:t>24</a:t>
            </a:fld>
            <a:endParaRPr lang="de-DE"/>
          </a:p>
        </p:txBody>
      </p:sp>
    </p:spTree>
    <p:extLst>
      <p:ext uri="{BB962C8B-B14F-4D97-AF65-F5344CB8AC3E}">
        <p14:creationId xmlns:p14="http://schemas.microsoft.com/office/powerpoint/2010/main" val="1765415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Vorstellen der Agenda</a:t>
            </a:r>
          </a:p>
        </p:txBody>
      </p:sp>
      <p:sp>
        <p:nvSpPr>
          <p:cNvPr id="4" name="Foliennummernplatzhalter 3"/>
          <p:cNvSpPr>
            <a:spLocks noGrp="1"/>
          </p:cNvSpPr>
          <p:nvPr>
            <p:ph type="sldNum" sz="quarter" idx="10"/>
          </p:nvPr>
        </p:nvSpPr>
        <p:spPr/>
        <p:txBody>
          <a:bodyPr/>
          <a:lstStyle/>
          <a:p>
            <a:fld id="{7542E92B-B663-4354-888D-B1370D9C830B}" type="slidenum">
              <a:rPr lang="de-DE" smtClean="0"/>
              <a:t>2</a:t>
            </a:fld>
            <a:endParaRPr lang="de-DE"/>
          </a:p>
        </p:txBody>
      </p:sp>
    </p:spTree>
    <p:extLst>
      <p:ext uri="{BB962C8B-B14F-4D97-AF65-F5344CB8AC3E}">
        <p14:creationId xmlns:p14="http://schemas.microsoft.com/office/powerpoint/2010/main" val="2605298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Vorstellen der Agenda</a:t>
            </a:r>
          </a:p>
        </p:txBody>
      </p:sp>
      <p:sp>
        <p:nvSpPr>
          <p:cNvPr id="4" name="Foliennummernplatzhalter 3"/>
          <p:cNvSpPr>
            <a:spLocks noGrp="1"/>
          </p:cNvSpPr>
          <p:nvPr>
            <p:ph type="sldNum" sz="quarter" idx="10"/>
          </p:nvPr>
        </p:nvSpPr>
        <p:spPr/>
        <p:txBody>
          <a:bodyPr/>
          <a:lstStyle/>
          <a:p>
            <a:fld id="{7542E92B-B663-4354-888D-B1370D9C830B}" type="slidenum">
              <a:rPr lang="de-DE" smtClean="0"/>
              <a:t>3</a:t>
            </a:fld>
            <a:endParaRPr lang="de-DE"/>
          </a:p>
        </p:txBody>
      </p:sp>
    </p:spTree>
    <p:extLst>
      <p:ext uri="{BB962C8B-B14F-4D97-AF65-F5344CB8AC3E}">
        <p14:creationId xmlns:p14="http://schemas.microsoft.com/office/powerpoint/2010/main" val="2180002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smtClean="0"/>
          </a:p>
        </p:txBody>
      </p:sp>
      <p:sp>
        <p:nvSpPr>
          <p:cNvPr id="4" name="Foliennummernplatzhalter 3"/>
          <p:cNvSpPr>
            <a:spLocks noGrp="1"/>
          </p:cNvSpPr>
          <p:nvPr>
            <p:ph type="sldNum" sz="quarter" idx="10"/>
          </p:nvPr>
        </p:nvSpPr>
        <p:spPr/>
        <p:txBody>
          <a:bodyPr/>
          <a:lstStyle/>
          <a:p>
            <a:fld id="{7542E92B-B663-4354-888D-B1370D9C830B}" type="slidenum">
              <a:rPr lang="de-DE" smtClean="0"/>
              <a:t>4</a:t>
            </a:fld>
            <a:endParaRPr lang="de-DE"/>
          </a:p>
        </p:txBody>
      </p:sp>
    </p:spTree>
    <p:extLst>
      <p:ext uri="{BB962C8B-B14F-4D97-AF65-F5344CB8AC3E}">
        <p14:creationId xmlns:p14="http://schemas.microsoft.com/office/powerpoint/2010/main" val="2908372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Vorstellen der Agenda</a:t>
            </a:r>
          </a:p>
        </p:txBody>
      </p:sp>
      <p:sp>
        <p:nvSpPr>
          <p:cNvPr id="4" name="Foliennummernplatzhalter 3"/>
          <p:cNvSpPr>
            <a:spLocks noGrp="1"/>
          </p:cNvSpPr>
          <p:nvPr>
            <p:ph type="sldNum" sz="quarter" idx="10"/>
          </p:nvPr>
        </p:nvSpPr>
        <p:spPr/>
        <p:txBody>
          <a:bodyPr/>
          <a:lstStyle/>
          <a:p>
            <a:fld id="{7542E92B-B663-4354-888D-B1370D9C830B}" type="slidenum">
              <a:rPr lang="de-DE" smtClean="0"/>
              <a:t>5</a:t>
            </a:fld>
            <a:endParaRPr lang="de-DE"/>
          </a:p>
        </p:txBody>
      </p:sp>
    </p:spTree>
    <p:extLst>
      <p:ext uri="{BB962C8B-B14F-4D97-AF65-F5344CB8AC3E}">
        <p14:creationId xmlns:p14="http://schemas.microsoft.com/office/powerpoint/2010/main" val="2919403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Fragen die immer wieder gestellt werden, möchte ich vorweg greifen!</a:t>
            </a:r>
          </a:p>
          <a:p>
            <a:pPr marL="171450" indent="-171450">
              <a:buFontTx/>
              <a:buChar char="-"/>
            </a:pPr>
            <a:r>
              <a:rPr lang="de-DE" dirty="0" smtClean="0"/>
              <a:t>Regelungen</a:t>
            </a:r>
            <a:r>
              <a:rPr lang="de-DE" baseline="0" dirty="0" smtClean="0"/>
              <a:t> im Bauvertrag</a:t>
            </a:r>
            <a:endParaRPr lang="de-DE" dirty="0" smtClean="0"/>
          </a:p>
          <a:p>
            <a:endParaRPr lang="de-DE" dirty="0"/>
          </a:p>
        </p:txBody>
      </p:sp>
      <p:sp>
        <p:nvSpPr>
          <p:cNvPr id="4" name="Foliennummernplatzhalter 3"/>
          <p:cNvSpPr>
            <a:spLocks noGrp="1"/>
          </p:cNvSpPr>
          <p:nvPr>
            <p:ph type="sldNum" sz="quarter" idx="10"/>
          </p:nvPr>
        </p:nvSpPr>
        <p:spPr/>
        <p:txBody>
          <a:bodyPr/>
          <a:lstStyle/>
          <a:p>
            <a:fld id="{7542E92B-B663-4354-888D-B1370D9C830B}" type="slidenum">
              <a:rPr lang="de-DE" smtClean="0"/>
              <a:t>6</a:t>
            </a:fld>
            <a:endParaRPr lang="de-DE"/>
          </a:p>
        </p:txBody>
      </p:sp>
    </p:spTree>
    <p:extLst>
      <p:ext uri="{BB962C8B-B14F-4D97-AF65-F5344CB8AC3E}">
        <p14:creationId xmlns:p14="http://schemas.microsoft.com/office/powerpoint/2010/main" val="3039132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de-DE" dirty="0" smtClean="0"/>
              <a:t>Durch die Erfassung und Doku des aktuellen Zustandes von Gebäuden vor Beginn der Arbeiten können</a:t>
            </a:r>
            <a:r>
              <a:rPr lang="de-DE" baseline="0" dirty="0" smtClean="0"/>
              <a:t> sowohl die Interessen der Eigentümer – hinsichtlich der Vermeidung bzw. Ersetzen von Schäden als auch die Interessen seitens des Bauunternehmen hinsichtlich der Abweisung unberechtigter Schadensersatzansprüchen gewahrt werden.</a:t>
            </a:r>
          </a:p>
          <a:p>
            <a:pPr marL="228600" indent="-228600">
              <a:buAutoNum type="arabicPeriod"/>
            </a:pPr>
            <a:endParaRPr lang="de-DE" baseline="0" dirty="0" smtClean="0"/>
          </a:p>
          <a:p>
            <a:pPr marL="228600" indent="-228600">
              <a:buAutoNum type="arabicPeriod"/>
            </a:pPr>
            <a:r>
              <a:rPr lang="de-DE" baseline="0" dirty="0" smtClean="0"/>
              <a:t>Frühzeitige Erkennung der Entstehung von  Schäden oder Veränderungen. Frühzeitiges Einleiten zweckentsprechender Maßnahmen lassen meist größere Schäden vermeiden.</a:t>
            </a:r>
          </a:p>
          <a:p>
            <a:pPr marL="228600" indent="-228600">
              <a:buAutoNum type="arabicPeriod"/>
            </a:pPr>
            <a:endParaRPr lang="de-DE" baseline="0" dirty="0" smtClean="0"/>
          </a:p>
          <a:p>
            <a:pPr marL="228600" indent="-228600">
              <a:buAutoNum type="arabicPeriod"/>
            </a:pPr>
            <a:r>
              <a:rPr lang="de-DE" baseline="0" dirty="0" smtClean="0"/>
              <a:t>Meinungsverschiedenheiten können beim Vorliegen eines aussagekräftigen Gutachtens meist schnell und endgültig ohne Rechtsstreit geklärt werden!</a:t>
            </a:r>
            <a:endParaRPr lang="de-DE" dirty="0"/>
          </a:p>
        </p:txBody>
      </p:sp>
      <p:sp>
        <p:nvSpPr>
          <p:cNvPr id="4" name="Foliennummernplatzhalter 3"/>
          <p:cNvSpPr>
            <a:spLocks noGrp="1"/>
          </p:cNvSpPr>
          <p:nvPr>
            <p:ph type="sldNum" sz="quarter" idx="10"/>
          </p:nvPr>
        </p:nvSpPr>
        <p:spPr/>
        <p:txBody>
          <a:bodyPr/>
          <a:lstStyle/>
          <a:p>
            <a:fld id="{7542E92B-B663-4354-888D-B1370D9C830B}" type="slidenum">
              <a:rPr lang="de-DE" smtClean="0"/>
              <a:t>7</a:t>
            </a:fld>
            <a:endParaRPr lang="de-DE"/>
          </a:p>
        </p:txBody>
      </p:sp>
    </p:spTree>
    <p:extLst>
      <p:ext uri="{BB962C8B-B14F-4D97-AF65-F5344CB8AC3E}">
        <p14:creationId xmlns:p14="http://schemas.microsoft.com/office/powerpoint/2010/main" val="2267705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Auszug </a:t>
            </a:r>
            <a:r>
              <a:rPr lang="de-DE" dirty="0" err="1" smtClean="0"/>
              <a:t>Kanalbefahrung</a:t>
            </a:r>
            <a:r>
              <a:rPr lang="de-DE" dirty="0" smtClean="0"/>
              <a:t> / Bewertung nach ISYBAU</a:t>
            </a:r>
            <a:endParaRPr lang="de-DE" dirty="0"/>
          </a:p>
        </p:txBody>
      </p:sp>
      <p:sp>
        <p:nvSpPr>
          <p:cNvPr id="4" name="Foliennummernplatzhalter 3"/>
          <p:cNvSpPr>
            <a:spLocks noGrp="1"/>
          </p:cNvSpPr>
          <p:nvPr>
            <p:ph type="sldNum" sz="quarter" idx="10"/>
          </p:nvPr>
        </p:nvSpPr>
        <p:spPr/>
        <p:txBody>
          <a:bodyPr/>
          <a:lstStyle/>
          <a:p>
            <a:fld id="{7542E92B-B663-4354-888D-B1370D9C830B}" type="slidenum">
              <a:rPr lang="de-DE" smtClean="0"/>
              <a:t>8</a:t>
            </a:fld>
            <a:endParaRPr lang="de-DE"/>
          </a:p>
        </p:txBody>
      </p:sp>
    </p:spTree>
    <p:extLst>
      <p:ext uri="{BB962C8B-B14F-4D97-AF65-F5344CB8AC3E}">
        <p14:creationId xmlns:p14="http://schemas.microsoft.com/office/powerpoint/2010/main" val="618169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Vorstellen der Agenda</a:t>
            </a:r>
          </a:p>
        </p:txBody>
      </p:sp>
      <p:sp>
        <p:nvSpPr>
          <p:cNvPr id="4" name="Foliennummernplatzhalter 3"/>
          <p:cNvSpPr>
            <a:spLocks noGrp="1"/>
          </p:cNvSpPr>
          <p:nvPr>
            <p:ph type="sldNum" sz="quarter" idx="10"/>
          </p:nvPr>
        </p:nvSpPr>
        <p:spPr/>
        <p:txBody>
          <a:bodyPr/>
          <a:lstStyle/>
          <a:p>
            <a:fld id="{7542E92B-B663-4354-888D-B1370D9C830B}" type="slidenum">
              <a:rPr lang="de-DE" smtClean="0"/>
              <a:t>10</a:t>
            </a:fld>
            <a:endParaRPr lang="de-DE"/>
          </a:p>
        </p:txBody>
      </p:sp>
    </p:spTree>
    <p:extLst>
      <p:ext uri="{BB962C8B-B14F-4D97-AF65-F5344CB8AC3E}">
        <p14:creationId xmlns:p14="http://schemas.microsoft.com/office/powerpoint/2010/main" val="304018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486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6" name="Slide Number Placeholder 5"/>
          <p:cNvSpPr>
            <a:spLocks noGrp="1"/>
          </p:cNvSpPr>
          <p:nvPr>
            <p:ph type="sldNum" sz="quarter" idx="12"/>
          </p:nvPr>
        </p:nvSpPr>
        <p:spPr>
          <a:xfrm>
            <a:off x="6457950" y="6513111"/>
            <a:ext cx="2421130" cy="365125"/>
          </a:xfrm>
          <a:prstGeom prst="rect">
            <a:avLst/>
          </a:prstGeom>
        </p:spPr>
        <p:txBody>
          <a:bodyPr/>
          <a:lstStyle/>
          <a:p>
            <a:fld id="{0CB375ED-E269-48CD-942B-AF9ADD5CCEFE}" type="slidenum">
              <a:rPr lang="de-DE" smtClean="0"/>
              <a:t>‹Nr.›</a:t>
            </a:fld>
            <a:endParaRPr lang="de-DE"/>
          </a:p>
        </p:txBody>
      </p:sp>
    </p:spTree>
    <p:extLst>
      <p:ext uri="{BB962C8B-B14F-4D97-AF65-F5344CB8AC3E}">
        <p14:creationId xmlns:p14="http://schemas.microsoft.com/office/powerpoint/2010/main" val="3410016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4265782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 Siehe OVG Münster, Urteil v. 14.6.1989 - 2 A 1152/87</a:t>
            </a:r>
          </a:p>
        </p:txBody>
      </p:sp>
      <p:sp>
        <p:nvSpPr>
          <p:cNvPr id="6" name="Rectangle 6"/>
          <p:cNvSpPr>
            <a:spLocks noGrp="1" noChangeArrowheads="1"/>
          </p:cNvSpPr>
          <p:nvPr>
            <p:ph type="sldNum" sz="quarter" idx="12"/>
          </p:nvPr>
        </p:nvSpPr>
        <p:spPr>
          <a:ln/>
        </p:spPr>
        <p:txBody>
          <a:bodyPr/>
          <a:lstStyle>
            <a:lvl1pPr>
              <a:defRPr/>
            </a:lvl1pPr>
          </a:lstStyle>
          <a:p>
            <a:pPr>
              <a:defRPr/>
            </a:pPr>
            <a:fld id="{5FF578B4-19F0-4E37-907F-CC55795FE3D4}" type="slidenum">
              <a:rPr lang="de-DE" altLang="de-DE"/>
              <a:pPr>
                <a:defRPr/>
              </a:pPr>
              <a:t>‹Nr.›</a:t>
            </a:fld>
            <a:endParaRPr lang="de-DE" altLang="de-DE"/>
          </a:p>
        </p:txBody>
      </p:sp>
    </p:spTree>
    <p:extLst>
      <p:ext uri="{BB962C8B-B14F-4D97-AF65-F5344CB8AC3E}">
        <p14:creationId xmlns:p14="http://schemas.microsoft.com/office/powerpoint/2010/main" val="2413155783"/>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 Siehe OVG Münster, Urteil v. 14.6.1989 - 2 A 1152/87</a:t>
            </a:r>
          </a:p>
        </p:txBody>
      </p:sp>
      <p:sp>
        <p:nvSpPr>
          <p:cNvPr id="6" name="Rectangle 6"/>
          <p:cNvSpPr>
            <a:spLocks noGrp="1" noChangeArrowheads="1"/>
          </p:cNvSpPr>
          <p:nvPr>
            <p:ph type="sldNum" sz="quarter" idx="12"/>
          </p:nvPr>
        </p:nvSpPr>
        <p:spPr>
          <a:ln/>
        </p:spPr>
        <p:txBody>
          <a:bodyPr/>
          <a:lstStyle>
            <a:lvl1pPr>
              <a:defRPr/>
            </a:lvl1pPr>
          </a:lstStyle>
          <a:p>
            <a:pPr>
              <a:defRPr/>
            </a:pPr>
            <a:fld id="{CB68DC93-4CFA-4631-A610-D4C2DC8016B4}" type="slidenum">
              <a:rPr lang="de-DE" altLang="de-DE"/>
              <a:pPr>
                <a:defRPr/>
              </a:pPr>
              <a:t>‹Nr.›</a:t>
            </a:fld>
            <a:endParaRPr lang="de-DE" altLang="de-DE"/>
          </a:p>
        </p:txBody>
      </p:sp>
    </p:spTree>
    <p:extLst>
      <p:ext uri="{BB962C8B-B14F-4D97-AF65-F5344CB8AC3E}">
        <p14:creationId xmlns:p14="http://schemas.microsoft.com/office/powerpoint/2010/main" val="1002937313"/>
      </p:ext>
    </p:extLst>
  </p:cSld>
  <p:clrMapOvr>
    <a:masterClrMapping/>
  </p:clrMapOvr>
  <p:transition>
    <p:zo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 Siehe OVG Münster, Urteil v. 14.6.1989 - 2 A 1152/87</a:t>
            </a:r>
          </a:p>
        </p:txBody>
      </p:sp>
      <p:sp>
        <p:nvSpPr>
          <p:cNvPr id="6" name="Rectangle 6"/>
          <p:cNvSpPr>
            <a:spLocks noGrp="1" noChangeArrowheads="1"/>
          </p:cNvSpPr>
          <p:nvPr>
            <p:ph type="sldNum" sz="quarter" idx="12"/>
          </p:nvPr>
        </p:nvSpPr>
        <p:spPr>
          <a:ln/>
        </p:spPr>
        <p:txBody>
          <a:bodyPr/>
          <a:lstStyle>
            <a:lvl1pPr>
              <a:defRPr/>
            </a:lvl1pPr>
          </a:lstStyle>
          <a:p>
            <a:pPr>
              <a:defRPr/>
            </a:pPr>
            <a:fld id="{E4D1C29B-2396-4286-894B-B9E6F4FF4195}" type="slidenum">
              <a:rPr lang="de-DE" altLang="de-DE"/>
              <a:pPr>
                <a:defRPr/>
              </a:pPr>
              <a:t>‹Nr.›</a:t>
            </a:fld>
            <a:endParaRPr lang="de-DE" altLang="de-DE"/>
          </a:p>
        </p:txBody>
      </p:sp>
    </p:spTree>
    <p:extLst>
      <p:ext uri="{BB962C8B-B14F-4D97-AF65-F5344CB8AC3E}">
        <p14:creationId xmlns:p14="http://schemas.microsoft.com/office/powerpoint/2010/main" val="1373789968"/>
      </p:ext>
    </p:extLst>
  </p:cSld>
  <p:clrMapOvr>
    <a:masterClrMapping/>
  </p:clrMapOvr>
  <p:transition>
    <p:zoom/>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 Siehe OVG Münster, Urteil v. 14.6.1989 - 2 A 1152/87</a:t>
            </a:r>
          </a:p>
        </p:txBody>
      </p:sp>
      <p:sp>
        <p:nvSpPr>
          <p:cNvPr id="7" name="Rectangle 6"/>
          <p:cNvSpPr>
            <a:spLocks noGrp="1" noChangeArrowheads="1"/>
          </p:cNvSpPr>
          <p:nvPr>
            <p:ph type="sldNum" sz="quarter" idx="12"/>
          </p:nvPr>
        </p:nvSpPr>
        <p:spPr>
          <a:ln/>
        </p:spPr>
        <p:txBody>
          <a:bodyPr/>
          <a:lstStyle>
            <a:lvl1pPr>
              <a:defRPr/>
            </a:lvl1pPr>
          </a:lstStyle>
          <a:p>
            <a:pPr>
              <a:defRPr/>
            </a:pPr>
            <a:fld id="{90738E68-259D-4051-A89D-A58EE12C5F9E}" type="slidenum">
              <a:rPr lang="de-DE" altLang="de-DE"/>
              <a:pPr>
                <a:defRPr/>
              </a:pPr>
              <a:t>‹Nr.›</a:t>
            </a:fld>
            <a:endParaRPr lang="de-DE" altLang="de-DE"/>
          </a:p>
        </p:txBody>
      </p:sp>
    </p:spTree>
    <p:extLst>
      <p:ext uri="{BB962C8B-B14F-4D97-AF65-F5344CB8AC3E}">
        <p14:creationId xmlns:p14="http://schemas.microsoft.com/office/powerpoint/2010/main" val="4137476231"/>
      </p:ext>
    </p:extLst>
  </p:cSld>
  <p:clrMapOvr>
    <a:masterClrMapping/>
  </p:clrMapOvr>
  <p:transition>
    <p:zo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r>
              <a:rPr lang="de-DE"/>
              <a:t>* Siehe OVG Münster, Urteil v. 14.6.1989 - 2 A 1152/87</a:t>
            </a:r>
          </a:p>
        </p:txBody>
      </p:sp>
      <p:sp>
        <p:nvSpPr>
          <p:cNvPr id="9" name="Rectangle 6"/>
          <p:cNvSpPr>
            <a:spLocks noGrp="1" noChangeArrowheads="1"/>
          </p:cNvSpPr>
          <p:nvPr>
            <p:ph type="sldNum" sz="quarter" idx="12"/>
          </p:nvPr>
        </p:nvSpPr>
        <p:spPr>
          <a:ln/>
        </p:spPr>
        <p:txBody>
          <a:bodyPr/>
          <a:lstStyle>
            <a:lvl1pPr>
              <a:defRPr/>
            </a:lvl1pPr>
          </a:lstStyle>
          <a:p>
            <a:pPr>
              <a:defRPr/>
            </a:pPr>
            <a:fld id="{2CC2406B-575E-4CA3-9BDC-47A9F31F6DED}" type="slidenum">
              <a:rPr lang="de-DE" altLang="de-DE"/>
              <a:pPr>
                <a:defRPr/>
              </a:pPr>
              <a:t>‹Nr.›</a:t>
            </a:fld>
            <a:endParaRPr lang="de-DE" altLang="de-DE"/>
          </a:p>
        </p:txBody>
      </p:sp>
    </p:spTree>
    <p:extLst>
      <p:ext uri="{BB962C8B-B14F-4D97-AF65-F5344CB8AC3E}">
        <p14:creationId xmlns:p14="http://schemas.microsoft.com/office/powerpoint/2010/main" val="3032560812"/>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r>
              <a:rPr lang="de-DE"/>
              <a:t>* Siehe OVG Münster, Urteil v. 14.6.1989 - 2 A 1152/87</a:t>
            </a:r>
          </a:p>
        </p:txBody>
      </p:sp>
      <p:sp>
        <p:nvSpPr>
          <p:cNvPr id="5" name="Rectangle 6"/>
          <p:cNvSpPr>
            <a:spLocks noGrp="1" noChangeArrowheads="1"/>
          </p:cNvSpPr>
          <p:nvPr>
            <p:ph type="sldNum" sz="quarter" idx="12"/>
          </p:nvPr>
        </p:nvSpPr>
        <p:spPr>
          <a:ln/>
        </p:spPr>
        <p:txBody>
          <a:bodyPr/>
          <a:lstStyle>
            <a:lvl1pPr>
              <a:defRPr/>
            </a:lvl1pPr>
          </a:lstStyle>
          <a:p>
            <a:pPr>
              <a:defRPr/>
            </a:pPr>
            <a:fld id="{85A4B3CB-4CE2-44BC-B695-D5EB1FEDD4CB}" type="slidenum">
              <a:rPr lang="de-DE" altLang="de-DE"/>
              <a:pPr>
                <a:defRPr/>
              </a:pPr>
              <a:t>‹Nr.›</a:t>
            </a:fld>
            <a:endParaRPr lang="de-DE" altLang="de-DE"/>
          </a:p>
        </p:txBody>
      </p:sp>
    </p:spTree>
    <p:extLst>
      <p:ext uri="{BB962C8B-B14F-4D97-AF65-F5344CB8AC3E}">
        <p14:creationId xmlns:p14="http://schemas.microsoft.com/office/powerpoint/2010/main" val="3080716640"/>
      </p:ext>
    </p:extLst>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r>
              <a:rPr lang="de-DE"/>
              <a:t>* Siehe OVG Münster, Urteil v. 14.6.1989 - 2 A 1152/87</a:t>
            </a:r>
          </a:p>
        </p:txBody>
      </p:sp>
      <p:sp>
        <p:nvSpPr>
          <p:cNvPr id="4" name="Rectangle 6"/>
          <p:cNvSpPr>
            <a:spLocks noGrp="1" noChangeArrowheads="1"/>
          </p:cNvSpPr>
          <p:nvPr>
            <p:ph type="sldNum" sz="quarter" idx="12"/>
          </p:nvPr>
        </p:nvSpPr>
        <p:spPr>
          <a:ln/>
        </p:spPr>
        <p:txBody>
          <a:bodyPr/>
          <a:lstStyle>
            <a:lvl1pPr>
              <a:defRPr/>
            </a:lvl1pPr>
          </a:lstStyle>
          <a:p>
            <a:pPr>
              <a:defRPr/>
            </a:pPr>
            <a:fld id="{72FE10DE-A79C-4843-BDF3-961B881A0654}" type="slidenum">
              <a:rPr lang="de-DE" altLang="de-DE"/>
              <a:pPr>
                <a:defRPr/>
              </a:pPr>
              <a:t>‹Nr.›</a:t>
            </a:fld>
            <a:endParaRPr lang="de-DE" altLang="de-DE"/>
          </a:p>
        </p:txBody>
      </p:sp>
    </p:spTree>
    <p:extLst>
      <p:ext uri="{BB962C8B-B14F-4D97-AF65-F5344CB8AC3E}">
        <p14:creationId xmlns:p14="http://schemas.microsoft.com/office/powerpoint/2010/main" val="3874987194"/>
      </p:ext>
    </p:extLst>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 Siehe OVG Münster, Urteil v. 14.6.1989 - 2 A 1152/87</a:t>
            </a:r>
          </a:p>
        </p:txBody>
      </p:sp>
      <p:sp>
        <p:nvSpPr>
          <p:cNvPr id="7" name="Rectangle 6"/>
          <p:cNvSpPr>
            <a:spLocks noGrp="1" noChangeArrowheads="1"/>
          </p:cNvSpPr>
          <p:nvPr>
            <p:ph type="sldNum" sz="quarter" idx="12"/>
          </p:nvPr>
        </p:nvSpPr>
        <p:spPr>
          <a:ln/>
        </p:spPr>
        <p:txBody>
          <a:bodyPr/>
          <a:lstStyle>
            <a:lvl1pPr>
              <a:defRPr/>
            </a:lvl1pPr>
          </a:lstStyle>
          <a:p>
            <a:pPr>
              <a:defRPr/>
            </a:pPr>
            <a:fld id="{7B836C7F-AF93-409B-A610-040376A243C8}" type="slidenum">
              <a:rPr lang="de-DE" altLang="de-DE"/>
              <a:pPr>
                <a:defRPr/>
              </a:pPr>
              <a:t>‹Nr.›</a:t>
            </a:fld>
            <a:endParaRPr lang="de-DE" altLang="de-DE"/>
          </a:p>
        </p:txBody>
      </p:sp>
    </p:spTree>
    <p:extLst>
      <p:ext uri="{BB962C8B-B14F-4D97-AF65-F5344CB8AC3E}">
        <p14:creationId xmlns:p14="http://schemas.microsoft.com/office/powerpoint/2010/main" val="2941644478"/>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6" name="Slide Number Placeholder 5"/>
          <p:cNvSpPr>
            <a:spLocks noGrp="1"/>
          </p:cNvSpPr>
          <p:nvPr>
            <p:ph type="sldNum" sz="quarter" idx="12"/>
          </p:nvPr>
        </p:nvSpPr>
        <p:spPr>
          <a:xfrm>
            <a:off x="6457950" y="6513111"/>
            <a:ext cx="2421130" cy="365125"/>
          </a:xfrm>
          <a:prstGeom prst="rect">
            <a:avLst/>
          </a:prstGeom>
        </p:spPr>
        <p:txBody>
          <a:bodyPr/>
          <a:lstStyle/>
          <a:p>
            <a:fld id="{0CB375ED-E269-48CD-942B-AF9ADD5CCEFE}" type="slidenum">
              <a:rPr lang="de-DE" smtClean="0"/>
              <a:t>‹Nr.›</a:t>
            </a:fld>
            <a:endParaRPr lang="de-DE"/>
          </a:p>
        </p:txBody>
      </p:sp>
    </p:spTree>
    <p:extLst>
      <p:ext uri="{BB962C8B-B14F-4D97-AF65-F5344CB8AC3E}">
        <p14:creationId xmlns:p14="http://schemas.microsoft.com/office/powerpoint/2010/main" val="228465899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 Siehe OVG Münster, Urteil v. 14.6.1989 - 2 A 1152/87</a:t>
            </a:r>
          </a:p>
        </p:txBody>
      </p:sp>
      <p:sp>
        <p:nvSpPr>
          <p:cNvPr id="7" name="Rectangle 6"/>
          <p:cNvSpPr>
            <a:spLocks noGrp="1" noChangeArrowheads="1"/>
          </p:cNvSpPr>
          <p:nvPr>
            <p:ph type="sldNum" sz="quarter" idx="12"/>
          </p:nvPr>
        </p:nvSpPr>
        <p:spPr>
          <a:ln/>
        </p:spPr>
        <p:txBody>
          <a:bodyPr/>
          <a:lstStyle>
            <a:lvl1pPr>
              <a:defRPr/>
            </a:lvl1pPr>
          </a:lstStyle>
          <a:p>
            <a:pPr>
              <a:defRPr/>
            </a:pPr>
            <a:fld id="{96493982-25BA-41D5-952E-DF89CEE6B1BB}" type="slidenum">
              <a:rPr lang="de-DE" altLang="de-DE"/>
              <a:pPr>
                <a:defRPr/>
              </a:pPr>
              <a:t>‹Nr.›</a:t>
            </a:fld>
            <a:endParaRPr lang="de-DE" altLang="de-DE"/>
          </a:p>
        </p:txBody>
      </p:sp>
    </p:spTree>
    <p:extLst>
      <p:ext uri="{BB962C8B-B14F-4D97-AF65-F5344CB8AC3E}">
        <p14:creationId xmlns:p14="http://schemas.microsoft.com/office/powerpoint/2010/main" val="3129823538"/>
      </p:ext>
    </p:extLst>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 Siehe OVG Münster, Urteil v. 14.6.1989 - 2 A 1152/87</a:t>
            </a:r>
          </a:p>
        </p:txBody>
      </p:sp>
      <p:sp>
        <p:nvSpPr>
          <p:cNvPr id="6" name="Rectangle 6"/>
          <p:cNvSpPr>
            <a:spLocks noGrp="1" noChangeArrowheads="1"/>
          </p:cNvSpPr>
          <p:nvPr>
            <p:ph type="sldNum" sz="quarter" idx="12"/>
          </p:nvPr>
        </p:nvSpPr>
        <p:spPr>
          <a:ln/>
        </p:spPr>
        <p:txBody>
          <a:bodyPr/>
          <a:lstStyle>
            <a:lvl1pPr>
              <a:defRPr/>
            </a:lvl1pPr>
          </a:lstStyle>
          <a:p>
            <a:pPr>
              <a:defRPr/>
            </a:pPr>
            <a:fld id="{52285B58-1F7B-486E-B006-E55865258EF4}" type="slidenum">
              <a:rPr lang="de-DE" altLang="de-DE"/>
              <a:pPr>
                <a:defRPr/>
              </a:pPr>
              <a:t>‹Nr.›</a:t>
            </a:fld>
            <a:endParaRPr lang="de-DE" altLang="de-DE"/>
          </a:p>
        </p:txBody>
      </p:sp>
    </p:spTree>
    <p:extLst>
      <p:ext uri="{BB962C8B-B14F-4D97-AF65-F5344CB8AC3E}">
        <p14:creationId xmlns:p14="http://schemas.microsoft.com/office/powerpoint/2010/main" val="2716120444"/>
      </p:ext>
    </p:extLst>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 Siehe OVG Münster, Urteil v. 14.6.1989 - 2 A 1152/87</a:t>
            </a:r>
          </a:p>
        </p:txBody>
      </p:sp>
      <p:sp>
        <p:nvSpPr>
          <p:cNvPr id="6" name="Rectangle 6"/>
          <p:cNvSpPr>
            <a:spLocks noGrp="1" noChangeArrowheads="1"/>
          </p:cNvSpPr>
          <p:nvPr>
            <p:ph type="sldNum" sz="quarter" idx="12"/>
          </p:nvPr>
        </p:nvSpPr>
        <p:spPr>
          <a:ln/>
        </p:spPr>
        <p:txBody>
          <a:bodyPr/>
          <a:lstStyle>
            <a:lvl1pPr>
              <a:defRPr/>
            </a:lvl1pPr>
          </a:lstStyle>
          <a:p>
            <a:pPr>
              <a:defRPr/>
            </a:pPr>
            <a:fld id="{CAD6BA51-E909-40F2-80C7-816711D923D6}" type="slidenum">
              <a:rPr lang="de-DE" altLang="de-DE"/>
              <a:pPr>
                <a:defRPr/>
              </a:pPr>
              <a:t>‹Nr.›</a:t>
            </a:fld>
            <a:endParaRPr lang="de-DE" altLang="de-DE"/>
          </a:p>
        </p:txBody>
      </p:sp>
    </p:spTree>
    <p:extLst>
      <p:ext uri="{BB962C8B-B14F-4D97-AF65-F5344CB8AC3E}">
        <p14:creationId xmlns:p14="http://schemas.microsoft.com/office/powerpoint/2010/main" val="897028173"/>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6" name="Slide Number Placeholder 5"/>
          <p:cNvSpPr>
            <a:spLocks noGrp="1"/>
          </p:cNvSpPr>
          <p:nvPr>
            <p:ph type="sldNum" sz="quarter" idx="12"/>
          </p:nvPr>
        </p:nvSpPr>
        <p:spPr>
          <a:xfrm>
            <a:off x="6457950" y="6513111"/>
            <a:ext cx="2421130" cy="365125"/>
          </a:xfrm>
          <a:prstGeom prst="rect">
            <a:avLst/>
          </a:prstGeom>
        </p:spPr>
        <p:txBody>
          <a:bodyPr/>
          <a:lstStyle/>
          <a:p>
            <a:fld id="{0CB375ED-E269-48CD-942B-AF9ADD5CCEFE}" type="slidenum">
              <a:rPr lang="de-DE" smtClean="0"/>
              <a:t>‹Nr.›</a:t>
            </a:fld>
            <a:endParaRPr lang="de-DE"/>
          </a:p>
        </p:txBody>
      </p:sp>
    </p:spTree>
    <p:extLst>
      <p:ext uri="{BB962C8B-B14F-4D97-AF65-F5344CB8AC3E}">
        <p14:creationId xmlns:p14="http://schemas.microsoft.com/office/powerpoint/2010/main" val="13765935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2956401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187169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de-DE" smtClean="0"/>
              <a:t>Titelmasterformat durch Klicken bearbeiten</a:t>
            </a:r>
            <a:endParaRPr lang="en-US" dirty="0"/>
          </a:p>
        </p:txBody>
      </p:sp>
      <p:sp>
        <p:nvSpPr>
          <p:cNvPr id="5" name="Slide Number Placeholder 4"/>
          <p:cNvSpPr>
            <a:spLocks noGrp="1"/>
          </p:cNvSpPr>
          <p:nvPr>
            <p:ph type="sldNum" sz="quarter" idx="12"/>
          </p:nvPr>
        </p:nvSpPr>
        <p:spPr>
          <a:xfrm>
            <a:off x="6457950" y="6513111"/>
            <a:ext cx="2421130" cy="365125"/>
          </a:xfrm>
          <a:prstGeom prst="rect">
            <a:avLst/>
          </a:prstGeom>
        </p:spPr>
        <p:txBody>
          <a:bodyPr/>
          <a:lstStyle/>
          <a:p>
            <a:fld id="{0CB375ED-E269-48CD-942B-AF9ADD5CCEFE}" type="slidenum">
              <a:rPr lang="de-DE" smtClean="0"/>
              <a:t>‹Nr.›</a:t>
            </a:fld>
            <a:endParaRPr lang="de-DE"/>
          </a:p>
        </p:txBody>
      </p:sp>
    </p:spTree>
    <p:extLst>
      <p:ext uri="{BB962C8B-B14F-4D97-AF65-F5344CB8AC3E}">
        <p14:creationId xmlns:p14="http://schemas.microsoft.com/office/powerpoint/2010/main" val="24771491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57950" y="6513111"/>
            <a:ext cx="2421130" cy="365125"/>
          </a:xfrm>
          <a:prstGeom prst="rect">
            <a:avLst/>
          </a:prstGeom>
        </p:spPr>
        <p:txBody>
          <a:bodyPr/>
          <a:lstStyle/>
          <a:p>
            <a:fld id="{0CB375ED-E269-48CD-942B-AF9ADD5CCEFE}" type="slidenum">
              <a:rPr lang="de-DE" smtClean="0"/>
              <a:t>‹Nr.›</a:t>
            </a:fld>
            <a:endParaRPr lang="de-DE"/>
          </a:p>
        </p:txBody>
      </p:sp>
    </p:spTree>
    <p:extLst>
      <p:ext uri="{BB962C8B-B14F-4D97-AF65-F5344CB8AC3E}">
        <p14:creationId xmlns:p14="http://schemas.microsoft.com/office/powerpoint/2010/main" val="383578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de-DE" smtClean="0"/>
              <a:t>Titelmasterformat durch Klicken bearbeiten</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6" name="Footer Placeholder 5"/>
          <p:cNvSpPr>
            <a:spLocks noGrp="1"/>
          </p:cNvSpPr>
          <p:nvPr>
            <p:ph type="ftr" sz="quarter" idx="11"/>
          </p:nvPr>
        </p:nvSpPr>
        <p:spPr>
          <a:xfrm>
            <a:off x="2558692" y="6513108"/>
            <a:ext cx="4409630" cy="365125"/>
          </a:xfrm>
          <a:prstGeom prst="rect">
            <a:avLst/>
          </a:prstGeom>
        </p:spPr>
        <p:txBody>
          <a:bodyPr/>
          <a:lstStyle/>
          <a:p>
            <a:endParaRPr lang="de-DE"/>
          </a:p>
        </p:txBody>
      </p:sp>
      <p:sp>
        <p:nvSpPr>
          <p:cNvPr id="7" name="Slide Number Placeholder 6"/>
          <p:cNvSpPr>
            <a:spLocks noGrp="1"/>
          </p:cNvSpPr>
          <p:nvPr>
            <p:ph type="sldNum" sz="quarter" idx="12"/>
          </p:nvPr>
        </p:nvSpPr>
        <p:spPr>
          <a:xfrm>
            <a:off x="6457950" y="6513111"/>
            <a:ext cx="2421130" cy="365125"/>
          </a:xfrm>
          <a:prstGeom prst="rect">
            <a:avLst/>
          </a:prstGeom>
        </p:spPr>
        <p:txBody>
          <a:bodyPr/>
          <a:lstStyle/>
          <a:p>
            <a:fld id="{0CB375ED-E269-48CD-942B-AF9ADD5CCEFE}" type="slidenum">
              <a:rPr lang="de-DE" smtClean="0"/>
              <a:t>‹Nr.›</a:t>
            </a:fld>
            <a:endParaRPr lang="de-DE"/>
          </a:p>
        </p:txBody>
      </p:sp>
    </p:spTree>
    <p:extLst>
      <p:ext uri="{BB962C8B-B14F-4D97-AF65-F5344CB8AC3E}">
        <p14:creationId xmlns:p14="http://schemas.microsoft.com/office/powerpoint/2010/main" val="67896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7" name="Slide Number Placeholder 6"/>
          <p:cNvSpPr>
            <a:spLocks noGrp="1"/>
          </p:cNvSpPr>
          <p:nvPr>
            <p:ph type="sldNum" sz="quarter" idx="12"/>
          </p:nvPr>
        </p:nvSpPr>
        <p:spPr>
          <a:xfrm>
            <a:off x="6457950" y="6513111"/>
            <a:ext cx="2421130" cy="365125"/>
          </a:xfrm>
          <a:prstGeom prst="rect">
            <a:avLst/>
          </a:prstGeom>
        </p:spPr>
        <p:txBody>
          <a:bodyPr/>
          <a:lstStyle/>
          <a:p>
            <a:fld id="{0CB375ED-E269-48CD-942B-AF9ADD5CCEFE}" type="slidenum">
              <a:rPr lang="de-DE" smtClean="0"/>
              <a:t>‹Nr.›</a:t>
            </a:fld>
            <a:endParaRPr lang="de-DE"/>
          </a:p>
        </p:txBody>
      </p:sp>
    </p:spTree>
    <p:extLst>
      <p:ext uri="{BB962C8B-B14F-4D97-AF65-F5344CB8AC3E}">
        <p14:creationId xmlns:p14="http://schemas.microsoft.com/office/powerpoint/2010/main" val="3656854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Rechteck 37"/>
          <p:cNvSpPr/>
          <p:nvPr userDrawn="1"/>
        </p:nvSpPr>
        <p:spPr>
          <a:xfrm>
            <a:off x="-184638" y="6611814"/>
            <a:ext cx="11808067" cy="24618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Fußzeilenplatzhalter 6"/>
          <p:cNvSpPr txBox="1">
            <a:spLocks/>
          </p:cNvSpPr>
          <p:nvPr userDrawn="1"/>
        </p:nvSpPr>
        <p:spPr>
          <a:xfrm>
            <a:off x="6131828" y="6581151"/>
            <a:ext cx="5175710" cy="39073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75" dirty="0" smtClean="0">
                <a:solidFill>
                  <a:schemeClr val="bg1"/>
                </a:solidFill>
                <a:latin typeface="Arial" panose="020B0604020202020204" pitchFamily="34" charset="0"/>
                <a:cs typeface="Arial" panose="020B0604020202020204" pitchFamily="34" charset="0"/>
              </a:rPr>
              <a:t>Dienstleistungsbetrieb Stadt Xanten </a:t>
            </a:r>
            <a:endParaRPr lang="de-DE" sz="1175" dirty="0">
              <a:solidFill>
                <a:schemeClr val="bg1"/>
              </a:solidFill>
              <a:latin typeface="Arial" panose="020B0604020202020204" pitchFamily="34" charset="0"/>
              <a:cs typeface="Arial" panose="020B0604020202020204" pitchFamily="34" charset="0"/>
            </a:endParaRPr>
          </a:p>
        </p:txBody>
      </p:sp>
      <p:sp>
        <p:nvSpPr>
          <p:cNvPr id="42" name="Rechteck 41"/>
          <p:cNvSpPr/>
          <p:nvPr userDrawn="1"/>
        </p:nvSpPr>
        <p:spPr>
          <a:xfrm>
            <a:off x="-2664067" y="-43298"/>
            <a:ext cx="11808067" cy="24618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p:cNvSpPr/>
          <p:nvPr userDrawn="1"/>
        </p:nvSpPr>
        <p:spPr>
          <a:xfrm>
            <a:off x="765603" y="1351534"/>
            <a:ext cx="8378398" cy="6753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lumMod val="65000"/>
                  <a:lumOff val="35000"/>
                </a:schemeClr>
              </a:solidFill>
            </a:endParaRPr>
          </a:p>
        </p:txBody>
      </p:sp>
      <p:pic>
        <p:nvPicPr>
          <p:cNvPr id="41" name="Picture 3" descr="C:\temp\Screenpresso\2018-01-25_12h53_42.png"/>
          <p:cNvPicPr>
            <a:picLocks noChangeAspect="1" noChangeArrowheads="1"/>
          </p:cNvPicPr>
          <p:nvPr userDrawn="1"/>
        </p:nvPicPr>
        <p:blipFill>
          <a:blip r:embed="rId13">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233747" y="612948"/>
            <a:ext cx="2714718" cy="718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650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9933"/>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5" rIns="91429" bIns="45715" numCol="1" anchor="ctr"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5" rIns="91429" bIns="45715"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5" rIns="91429" bIns="45715"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5" rIns="91429" bIns="45715"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r>
              <a:rPr lang="de-DE"/>
              <a:t>* Siehe OVG Münster, Urteil v. 14.6.1989 - 2 A 1152/87</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5" rIns="91429" bIns="45715" numCol="1" anchor="t" anchorCtr="0" compatLnSpc="1">
            <a:prstTxWarp prst="textNoShape">
              <a:avLst/>
            </a:prstTxWarp>
          </a:bodyPr>
          <a:lstStyle>
            <a:lvl1pPr algn="r" eaLnBrk="1" hangingPunct="1">
              <a:defRPr sz="1400"/>
            </a:lvl1pPr>
          </a:lstStyle>
          <a:p>
            <a:pPr>
              <a:defRPr/>
            </a:pPr>
            <a:fld id="{E009246D-9CDA-4A5A-AA04-7E65F6D2CBD3}" type="slidenum">
              <a:rPr lang="de-DE" altLang="de-DE"/>
              <a:pPr>
                <a:defRPr/>
              </a:pPr>
              <a:t>‹Nr.›</a:t>
            </a:fld>
            <a:endParaRPr lang="de-DE" altLang="de-DE"/>
          </a:p>
        </p:txBody>
      </p:sp>
    </p:spTree>
    <p:extLst>
      <p:ext uri="{BB962C8B-B14F-4D97-AF65-F5344CB8AC3E}">
        <p14:creationId xmlns:p14="http://schemas.microsoft.com/office/powerpoint/2010/main" val="2843143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zoom/>
  </p:transition>
  <p:hf hd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file:///C:\Users\aoverfeld\Desktop\Versorger_M&#246;lleweg\M&#246;llweg-Versorger-MA-2-2.pdf"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file:///C:\Users\aoverfeld\Desktop\Stra&#223;e_M&#246;lleweg\LPH3_LP_Verkehr_%20M&#246;lleweg-2BA_0-PL%202%20M&#246;lleweg-2BA.pdf" TargetMode="External"/><Relationship Id="rId7" Type="http://schemas.openxmlformats.org/officeDocument/2006/relationships/hyperlink" Target="file:///C:\Users\aoverfeld\Desktop\Stra&#223;e_M&#246;lleweg\LPH3_QP_Verkehr_M&#246;lleweg-2BA_0-QP%202.pdf" TargetMode="Externa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file:///C:\Users\aoverfeld\Desktop\Stra&#223;e_M&#246;lleweg\LPH3_QP_Verkehr_M&#246;lleweg-2BA_0-QP%201.pdf" TargetMode="Externa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file:///C:\Users\aoverfeld\Desktop\Kanal_M&#246;lleweg\LPH3_KP_Kanal_M&#246;lleweg-2BA_0.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671252" y="-617947"/>
            <a:ext cx="8048978" cy="3006142"/>
          </a:xfrm>
          <a:prstGeom prst="rect">
            <a:avLst/>
          </a:prstGeom>
        </p:spPr>
        <p:txBody>
          <a:bodyPr anchor="ctr"/>
          <a:lstStyle/>
          <a:p>
            <a:r>
              <a:rPr lang="en-US" altLang="de-DE" sz="2000" b="1" dirty="0" smtClean="0">
                <a:solidFill>
                  <a:srgbClr val="3A3A3A"/>
                </a:solidFill>
                <a:latin typeface="Arial" panose="020B0604020202020204" pitchFamily="34" charset="0"/>
                <a:cs typeface="Arial" panose="020B0604020202020204" pitchFamily="34" charset="0"/>
                <a:sym typeface="Arial" panose="020B0604020202020204" pitchFamily="34" charset="0"/>
              </a:rPr>
              <a:t>Herzlich Willkommen</a:t>
            </a:r>
            <a:br>
              <a:rPr lang="en-US" altLang="de-DE" sz="2000" b="1" dirty="0" smtClean="0">
                <a:solidFill>
                  <a:srgbClr val="3A3A3A"/>
                </a:solidFill>
                <a:latin typeface="Arial" panose="020B0604020202020204" pitchFamily="34" charset="0"/>
                <a:cs typeface="Arial" panose="020B0604020202020204" pitchFamily="34" charset="0"/>
                <a:sym typeface="Arial" panose="020B0604020202020204" pitchFamily="34" charset="0"/>
              </a:rPr>
            </a:br>
            <a:r>
              <a:rPr lang="en-US" altLang="de-DE" sz="2000" b="1" dirty="0" smtClean="0">
                <a:solidFill>
                  <a:srgbClr val="3A3A3A"/>
                </a:solidFill>
                <a:latin typeface="Arial" panose="020B0604020202020204" pitchFamily="34" charset="0"/>
                <a:cs typeface="Arial" panose="020B0604020202020204" pitchFamily="34" charset="0"/>
                <a:sym typeface="Arial" panose="020B0604020202020204" pitchFamily="34" charset="0"/>
              </a:rPr>
              <a:t>zur Anliegerversammlung</a:t>
            </a:r>
            <a:endParaRPr lang="en-US" altLang="de-DE" sz="1800" dirty="0">
              <a:solidFill>
                <a:srgbClr val="3A3A3A"/>
              </a:solidFill>
              <a:latin typeface="Arial" panose="020B0604020202020204" pitchFamily="34" charset="0"/>
              <a:cs typeface="Arial" panose="020B0604020202020204" pitchFamily="34" charset="0"/>
              <a:sym typeface="Arial" panose="020B0604020202020204" pitchFamily="34" charset="0"/>
            </a:endParaRPr>
          </a:p>
        </p:txBody>
      </p:sp>
      <p:sp>
        <p:nvSpPr>
          <p:cNvPr id="4" name="Textfeld 3"/>
          <p:cNvSpPr txBox="1"/>
          <p:nvPr/>
        </p:nvSpPr>
        <p:spPr>
          <a:xfrm>
            <a:off x="671252" y="1492469"/>
            <a:ext cx="4808817" cy="584775"/>
          </a:xfrm>
          <a:prstGeom prst="rect">
            <a:avLst/>
          </a:prstGeom>
          <a:noFill/>
        </p:spPr>
        <p:txBody>
          <a:bodyPr wrap="none" rtlCol="0">
            <a:spAutoFit/>
          </a:bodyPr>
          <a:lstStyle/>
          <a:p>
            <a:r>
              <a:rPr lang="de-DE" b="1" dirty="0" smtClean="0">
                <a:solidFill>
                  <a:srgbClr val="E4761C"/>
                </a:solidFill>
                <a:latin typeface="Arial" panose="020B0604020202020204" pitchFamily="34" charset="0"/>
                <a:cs typeface="Arial" panose="020B0604020202020204" pitchFamily="34" charset="0"/>
              </a:rPr>
              <a:t>Grundhafte Erneuerung des Mölleweges </a:t>
            </a:r>
          </a:p>
          <a:p>
            <a:r>
              <a:rPr lang="de-DE" sz="1400" b="1" dirty="0" smtClean="0">
                <a:solidFill>
                  <a:srgbClr val="E4761C"/>
                </a:solidFill>
                <a:latin typeface="Arial" panose="020B0604020202020204" pitchFamily="34" charset="0"/>
                <a:cs typeface="Arial" panose="020B0604020202020204" pitchFamily="34" charset="0"/>
              </a:rPr>
              <a:t>zwischen Dr. Cornelius-Scholten Str. und Op de Melter</a:t>
            </a:r>
            <a:endParaRPr lang="de-DE" sz="1400" b="1" dirty="0">
              <a:solidFill>
                <a:srgbClr val="E4761C"/>
              </a:solidFill>
              <a:latin typeface="Arial" panose="020B0604020202020204" pitchFamily="34" charset="0"/>
              <a:cs typeface="Arial" panose="020B0604020202020204" pitchFamily="34" charset="0"/>
            </a:endParaRPr>
          </a:p>
        </p:txBody>
      </p:sp>
      <p:sp>
        <p:nvSpPr>
          <p:cNvPr id="9" name="Textfeld 8"/>
          <p:cNvSpPr txBox="1"/>
          <p:nvPr/>
        </p:nvSpPr>
        <p:spPr>
          <a:xfrm>
            <a:off x="5893263" y="4973837"/>
            <a:ext cx="2892138" cy="1169551"/>
          </a:xfrm>
          <a:prstGeom prst="rect">
            <a:avLst/>
          </a:prstGeom>
          <a:noFill/>
        </p:spPr>
        <p:txBody>
          <a:bodyPr wrap="none" rtlCol="0">
            <a:spAutoFit/>
          </a:bodyPr>
          <a:lstStyle/>
          <a:p>
            <a:r>
              <a:rPr lang="de-DE" sz="1400" dirty="0" smtClean="0">
                <a:latin typeface="Arial" panose="020B0604020202020204" pitchFamily="34" charset="0"/>
                <a:cs typeface="Arial" panose="020B0604020202020204" pitchFamily="34" charset="0"/>
              </a:rPr>
              <a:t>Es begrüßen Sie,</a:t>
            </a:r>
          </a:p>
          <a:p>
            <a:endParaRPr lang="de-DE" sz="1400" dirty="0">
              <a:latin typeface="Arial" panose="020B0604020202020204" pitchFamily="34" charset="0"/>
              <a:cs typeface="Arial" panose="020B0604020202020204" pitchFamily="34" charset="0"/>
            </a:endParaRPr>
          </a:p>
          <a:p>
            <a:pPr>
              <a:lnSpc>
                <a:spcPct val="150000"/>
              </a:lnSpc>
            </a:pPr>
            <a:r>
              <a:rPr lang="de-DE" sz="1400" dirty="0" smtClean="0">
                <a:latin typeface="Arial" panose="020B0604020202020204" pitchFamily="34" charset="0"/>
                <a:cs typeface="Arial" panose="020B0604020202020204" pitchFamily="34" charset="0"/>
              </a:rPr>
              <a:t>Herr Lehmann, Betriebsleiter DBX</a:t>
            </a:r>
          </a:p>
          <a:p>
            <a:pPr>
              <a:lnSpc>
                <a:spcPct val="150000"/>
              </a:lnSpc>
            </a:pPr>
            <a:r>
              <a:rPr lang="de-DE" sz="1400" dirty="0" smtClean="0">
                <a:latin typeface="Arial" panose="020B0604020202020204" pitchFamily="34" charset="0"/>
                <a:cs typeface="Arial" panose="020B0604020202020204" pitchFamily="34" charset="0"/>
              </a:rPr>
              <a:t>Herr Overfeld, techn. Angestellter</a:t>
            </a:r>
            <a:endParaRPr lang="de-DE" sz="1400" dirty="0">
              <a:latin typeface="Arial" panose="020B0604020202020204" pitchFamily="34" charset="0"/>
              <a:cs typeface="Arial" panose="020B0604020202020204" pitchFamily="34" charset="0"/>
            </a:endParaRPr>
          </a:p>
        </p:txBody>
      </p:sp>
      <p:pic>
        <p:nvPicPr>
          <p:cNvPr id="3" name="Grafik 2"/>
          <p:cNvPicPr>
            <a:picLocks noChangeAspect="1"/>
          </p:cNvPicPr>
          <p:nvPr/>
        </p:nvPicPr>
        <p:blipFill>
          <a:blip r:embed="rId3"/>
          <a:stretch>
            <a:fillRect/>
          </a:stretch>
        </p:blipFill>
        <p:spPr>
          <a:xfrm>
            <a:off x="753034" y="2279843"/>
            <a:ext cx="8032367" cy="2196405"/>
          </a:xfrm>
          <a:prstGeom prst="rect">
            <a:avLst/>
          </a:prstGeom>
          <a:ln>
            <a:solidFill>
              <a:schemeClr val="bg2">
                <a:lumMod val="50000"/>
              </a:schemeClr>
            </a:solidFill>
          </a:ln>
        </p:spPr>
      </p:pic>
    </p:spTree>
    <p:extLst>
      <p:ext uri="{BB962C8B-B14F-4D97-AF65-F5344CB8AC3E}">
        <p14:creationId xmlns:p14="http://schemas.microsoft.com/office/powerpoint/2010/main" val="1963072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3"/>
          <p:cNvSpPr txBox="1">
            <a:spLocks/>
          </p:cNvSpPr>
          <p:nvPr/>
        </p:nvSpPr>
        <p:spPr bwMode="auto">
          <a:xfrm>
            <a:off x="671851" y="936007"/>
            <a:ext cx="3600450" cy="457200"/>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200">
                <a:solidFill>
                  <a:srgbClr val="000000"/>
                </a:solidFill>
                <a:latin typeface="Gill Sans" pitchFamily="1" charset="0"/>
                <a:ea typeface="ヒラギノ角ゴ ProN W3" pitchFamily="1" charset="-128"/>
                <a:sym typeface="Gill Sans" pitchFamily="1" charset="0"/>
              </a:defRPr>
            </a:lvl1pPr>
            <a:lvl2pPr marL="742950" indent="-285750" algn="ctr">
              <a:defRPr sz="4200">
                <a:solidFill>
                  <a:srgbClr val="000000"/>
                </a:solidFill>
                <a:latin typeface="Gill Sans" pitchFamily="1" charset="0"/>
                <a:ea typeface="ヒラギノ角ゴ ProN W3" pitchFamily="1" charset="-128"/>
                <a:sym typeface="Gill Sans" pitchFamily="1" charset="0"/>
              </a:defRPr>
            </a:lvl2pPr>
            <a:lvl3pPr marL="1143000" indent="-228600" algn="ctr">
              <a:defRPr sz="4200">
                <a:solidFill>
                  <a:srgbClr val="000000"/>
                </a:solidFill>
                <a:latin typeface="Gill Sans" pitchFamily="1" charset="0"/>
                <a:ea typeface="ヒラギノ角ゴ ProN W3" pitchFamily="1" charset="-128"/>
                <a:sym typeface="Gill Sans" pitchFamily="1" charset="0"/>
              </a:defRPr>
            </a:lvl3pPr>
            <a:lvl4pPr marL="1600200" indent="-228600" algn="ctr">
              <a:defRPr sz="4200">
                <a:solidFill>
                  <a:srgbClr val="000000"/>
                </a:solidFill>
                <a:latin typeface="Gill Sans" pitchFamily="1" charset="0"/>
                <a:ea typeface="ヒラギノ角ゴ ProN W3" pitchFamily="1" charset="-128"/>
                <a:sym typeface="Gill Sans" pitchFamily="1" charset="0"/>
              </a:defRPr>
            </a:lvl4pPr>
            <a:lvl5pPr marL="2057400" indent="-228600" algn="ctr">
              <a:defRPr sz="42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9pPr>
          </a:lstStyle>
          <a:p>
            <a:pPr algn="l" eaLnBrk="1" hangingPunct="1">
              <a:spcBef>
                <a:spcPct val="50000"/>
              </a:spcBef>
            </a:pPr>
            <a:r>
              <a:rPr lang="de-DE" altLang="de-DE" sz="2400" b="1" dirty="0" smtClean="0">
                <a:solidFill>
                  <a:srgbClr val="E4761C"/>
                </a:solidFill>
                <a:latin typeface="Arial" panose="020B0604020202020204" pitchFamily="34" charset="0"/>
                <a:cs typeface="Arial" panose="020B0604020202020204" pitchFamily="34" charset="0"/>
              </a:rPr>
              <a:t>Agenda</a:t>
            </a:r>
            <a:endParaRPr lang="de-DE" altLang="de-DE" sz="2400" b="1" dirty="0">
              <a:solidFill>
                <a:srgbClr val="E4761C"/>
              </a:solidFill>
              <a:latin typeface="Arial" panose="020B0604020202020204" pitchFamily="34" charset="0"/>
              <a:cs typeface="Arial" panose="020B0604020202020204" pitchFamily="34" charset="0"/>
            </a:endParaRPr>
          </a:p>
        </p:txBody>
      </p:sp>
      <p:sp>
        <p:nvSpPr>
          <p:cNvPr id="6" name="Textfeld 5"/>
          <p:cNvSpPr txBox="1"/>
          <p:nvPr/>
        </p:nvSpPr>
        <p:spPr>
          <a:xfrm>
            <a:off x="671851" y="2021702"/>
            <a:ext cx="4222879" cy="1846659"/>
          </a:xfrm>
          <a:prstGeom prst="rect">
            <a:avLst/>
          </a:prstGeom>
          <a:noFill/>
        </p:spPr>
        <p:txBody>
          <a:bodyPr wrap="square" rtlCol="0">
            <a:spAutoFit/>
          </a:bodyPr>
          <a:lstStyle/>
          <a:p>
            <a:pPr>
              <a:lnSpc>
                <a:spcPct val="150000"/>
              </a:lnSpc>
            </a:pPr>
            <a:endParaRPr lang="de-DE" sz="1000" b="1" dirty="0" smtClean="0">
              <a:solidFill>
                <a:schemeClr val="bg1">
                  <a:lumMod val="75000"/>
                </a:schemeClr>
              </a:solidFill>
              <a:latin typeface="Arial" panose="020B0604020202020204" pitchFamily="34" charset="0"/>
              <a:cs typeface="Arial" panose="020B0604020202020204" pitchFamily="34" charset="0"/>
            </a:endParaRPr>
          </a:p>
          <a:p>
            <a:pPr>
              <a:lnSpc>
                <a:spcPct val="150000"/>
              </a:lnSpc>
            </a:pPr>
            <a:r>
              <a:rPr lang="de-DE" sz="1000" b="1" dirty="0" smtClean="0">
                <a:solidFill>
                  <a:schemeClr val="bg1">
                    <a:lumMod val="75000"/>
                  </a:schemeClr>
                </a:solidFill>
                <a:latin typeface="Arial" panose="020B0604020202020204" pitchFamily="34" charset="0"/>
                <a:cs typeface="Arial" panose="020B0604020202020204" pitchFamily="34" charset="0"/>
              </a:rPr>
              <a:t>	</a:t>
            </a:r>
          </a:p>
          <a:p>
            <a:pPr>
              <a:lnSpc>
                <a:spcPct val="150000"/>
              </a:lnSpc>
            </a:pPr>
            <a:r>
              <a:rPr lang="de-DE" sz="1400" b="1" dirty="0" smtClean="0">
                <a:solidFill>
                  <a:schemeClr val="bg1">
                    <a:lumMod val="75000"/>
                  </a:schemeClr>
                </a:solidFill>
                <a:latin typeface="Arial" panose="020B0604020202020204" pitchFamily="34" charset="0"/>
                <a:cs typeface="Arial" panose="020B0604020202020204" pitchFamily="34" charset="0"/>
              </a:rPr>
              <a:t>2.      Erläuterung Kanal</a:t>
            </a:r>
          </a:p>
          <a:p>
            <a:pPr marL="1200150" lvl="2" indent="-285750">
              <a:lnSpc>
                <a:spcPct val="150000"/>
              </a:lnSpc>
              <a:buFont typeface="Arial" panose="020B0604020202020204" pitchFamily="34" charset="0"/>
              <a:buChar char="•"/>
            </a:pPr>
            <a:r>
              <a:rPr lang="de-DE" sz="1400" dirty="0" smtClean="0">
                <a:solidFill>
                  <a:schemeClr val="bg1">
                    <a:lumMod val="75000"/>
                  </a:schemeClr>
                </a:solidFill>
                <a:latin typeface="Arial" panose="020B0604020202020204" pitchFamily="34" charset="0"/>
                <a:cs typeface="Arial" panose="020B0604020202020204" pitchFamily="34" charset="0"/>
              </a:rPr>
              <a:t>Allgemeines</a:t>
            </a:r>
          </a:p>
          <a:p>
            <a:pPr marL="1200150" lvl="2" indent="-285750">
              <a:lnSpc>
                <a:spcPct val="150000"/>
              </a:lnSpc>
              <a:buFont typeface="Arial" panose="020B0604020202020204" pitchFamily="34" charset="0"/>
              <a:buChar char="•"/>
            </a:pPr>
            <a:r>
              <a:rPr lang="de-DE" sz="1400" dirty="0" smtClean="0">
                <a:solidFill>
                  <a:schemeClr val="bg1">
                    <a:lumMod val="75000"/>
                  </a:schemeClr>
                </a:solidFill>
                <a:latin typeface="Arial" panose="020B0604020202020204" pitchFamily="34" charset="0"/>
                <a:cs typeface="Arial" panose="020B0604020202020204" pitchFamily="34" charset="0"/>
              </a:rPr>
              <a:t>Bestand</a:t>
            </a:r>
          </a:p>
          <a:p>
            <a:pPr marL="1200150" lvl="2" indent="-285750">
              <a:lnSpc>
                <a:spcPct val="150000"/>
              </a:lnSpc>
              <a:buFont typeface="Arial" panose="020B0604020202020204" pitchFamily="34" charset="0"/>
              <a:buChar char="•"/>
            </a:pPr>
            <a:r>
              <a:rPr lang="de-DE" sz="1400" dirty="0" smtClean="0">
                <a:solidFill>
                  <a:schemeClr val="bg1">
                    <a:lumMod val="75000"/>
                  </a:schemeClr>
                </a:solidFill>
                <a:latin typeface="Arial" panose="020B0604020202020204" pitchFamily="34" charset="0"/>
                <a:cs typeface="Arial" panose="020B0604020202020204" pitchFamily="34" charset="0"/>
              </a:rPr>
              <a:t>Grundstücksanschlussleitung</a:t>
            </a:r>
          </a:p>
        </p:txBody>
      </p:sp>
      <p:sp>
        <p:nvSpPr>
          <p:cNvPr id="8" name="Textfeld 7"/>
          <p:cNvSpPr txBox="1"/>
          <p:nvPr/>
        </p:nvSpPr>
        <p:spPr>
          <a:xfrm>
            <a:off x="671851" y="3909492"/>
            <a:ext cx="4490998" cy="1492716"/>
          </a:xfrm>
          <a:prstGeom prst="rect">
            <a:avLst/>
          </a:prstGeom>
          <a:noFill/>
        </p:spPr>
        <p:txBody>
          <a:bodyPr wrap="square" rtlCol="0">
            <a:spAutoFit/>
          </a:bodyPr>
          <a:lstStyle/>
          <a:p>
            <a:pPr>
              <a:lnSpc>
                <a:spcPct val="200000"/>
              </a:lnSpc>
            </a:pPr>
            <a:r>
              <a:rPr lang="de-DE" sz="1400" b="1" dirty="0" smtClean="0">
                <a:solidFill>
                  <a:srgbClr val="0070C0"/>
                </a:solidFill>
                <a:latin typeface="Arial" panose="020B0604020202020204" pitchFamily="34" charset="0"/>
                <a:cs typeface="Arial" panose="020B0604020202020204" pitchFamily="34" charset="0"/>
              </a:rPr>
              <a:t>3.      Erläuterung Straßenbau</a:t>
            </a:r>
          </a:p>
          <a:p>
            <a:pPr marL="1200150" lvl="2" indent="-285750">
              <a:lnSpc>
                <a:spcPct val="150000"/>
              </a:lnSpc>
              <a:buFont typeface="Arial" panose="020B0604020202020204" pitchFamily="34" charset="0"/>
              <a:buChar char="•"/>
            </a:pPr>
            <a:r>
              <a:rPr lang="de-DE" sz="1400" dirty="0" smtClean="0">
                <a:solidFill>
                  <a:schemeClr val="accent2"/>
                </a:solidFill>
                <a:latin typeface="Arial" panose="020B0604020202020204" pitchFamily="34" charset="0"/>
                <a:cs typeface="Arial" panose="020B0604020202020204" pitchFamily="34" charset="0"/>
              </a:rPr>
              <a:t>Bestand</a:t>
            </a:r>
          </a:p>
          <a:p>
            <a:pPr marL="1200150" lvl="2" indent="-285750">
              <a:lnSpc>
                <a:spcPct val="150000"/>
              </a:lnSpc>
              <a:buFont typeface="Arial" panose="020B0604020202020204" pitchFamily="34" charset="0"/>
              <a:buChar char="•"/>
            </a:pPr>
            <a:r>
              <a:rPr lang="de-DE" sz="1400" dirty="0" smtClean="0">
                <a:solidFill>
                  <a:schemeClr val="accent2"/>
                </a:solidFill>
                <a:latin typeface="Arial" panose="020B0604020202020204" pitchFamily="34" charset="0"/>
                <a:cs typeface="Arial" panose="020B0604020202020204" pitchFamily="34" charset="0"/>
              </a:rPr>
              <a:t>Versorgungsleitungen</a:t>
            </a:r>
          </a:p>
          <a:p>
            <a:pPr marL="1200150" lvl="2" indent="-285750">
              <a:lnSpc>
                <a:spcPct val="150000"/>
              </a:lnSpc>
              <a:buFont typeface="Arial" panose="020B0604020202020204" pitchFamily="34" charset="0"/>
              <a:buChar char="•"/>
            </a:pPr>
            <a:r>
              <a:rPr lang="de-DE" sz="1400" dirty="0" smtClean="0">
                <a:solidFill>
                  <a:schemeClr val="accent2"/>
                </a:solidFill>
                <a:latin typeface="Arial" panose="020B0604020202020204" pitchFamily="34" charset="0"/>
                <a:cs typeface="Arial" panose="020B0604020202020204" pitchFamily="34" charset="0"/>
              </a:rPr>
              <a:t>Neuplanung</a:t>
            </a:r>
          </a:p>
        </p:txBody>
      </p:sp>
      <p:sp>
        <p:nvSpPr>
          <p:cNvPr id="10" name="Textfeld 9"/>
          <p:cNvSpPr txBox="1"/>
          <p:nvPr/>
        </p:nvSpPr>
        <p:spPr>
          <a:xfrm>
            <a:off x="671851" y="1536006"/>
            <a:ext cx="3971867" cy="1169551"/>
          </a:xfrm>
          <a:prstGeom prst="rect">
            <a:avLst/>
          </a:prstGeom>
          <a:noFill/>
        </p:spPr>
        <p:txBody>
          <a:bodyPr wrap="square" rtlCol="0">
            <a:spAutoFit/>
          </a:bodyPr>
          <a:lstStyle/>
          <a:p>
            <a:pPr indent="-400050">
              <a:lnSpc>
                <a:spcPct val="200000"/>
              </a:lnSpc>
              <a:buFont typeface="+mj-lt"/>
              <a:buAutoNum type="romanUcPeriod"/>
            </a:pPr>
            <a:r>
              <a:rPr lang="de-DE" sz="1400" b="1" dirty="0">
                <a:solidFill>
                  <a:schemeClr val="bg1">
                    <a:lumMod val="75000"/>
                  </a:schemeClr>
                </a:solidFill>
                <a:latin typeface="Arial" panose="020B0604020202020204" pitchFamily="34" charset="0"/>
                <a:cs typeface="Arial" panose="020B0604020202020204" pitchFamily="34" charset="0"/>
              </a:rPr>
              <a:t> Festlegung der Straßenart</a:t>
            </a:r>
          </a:p>
          <a:p>
            <a:pPr marL="1200150" lvl="2" indent="-285750">
              <a:lnSpc>
                <a:spcPct val="150000"/>
              </a:lnSpc>
              <a:buFont typeface="Arial" panose="020B0604020202020204" pitchFamily="34" charset="0"/>
              <a:buChar char="•"/>
            </a:pPr>
            <a:r>
              <a:rPr lang="de-DE" sz="1400" dirty="0" smtClean="0">
                <a:solidFill>
                  <a:schemeClr val="bg1">
                    <a:lumMod val="75000"/>
                  </a:schemeClr>
                </a:solidFill>
                <a:latin typeface="Arial" panose="020B0604020202020204" pitchFamily="34" charset="0"/>
                <a:cs typeface="Arial" panose="020B0604020202020204" pitchFamily="34" charset="0"/>
              </a:rPr>
              <a:t>Anliegerstraße</a:t>
            </a:r>
          </a:p>
          <a:p>
            <a:pPr>
              <a:lnSpc>
                <a:spcPct val="150000"/>
              </a:lnSpc>
            </a:pPr>
            <a:r>
              <a:rPr lang="de-DE" sz="1400" b="1" dirty="0" smtClean="0">
                <a:solidFill>
                  <a:schemeClr val="bg1">
                    <a:lumMod val="75000"/>
                  </a:schemeClr>
                </a:solidFill>
                <a:latin typeface="Arial" panose="020B0604020202020204" pitchFamily="34" charset="0"/>
                <a:cs typeface="Arial" panose="020B0604020202020204" pitchFamily="34" charset="0"/>
              </a:rPr>
              <a:t>	</a:t>
            </a:r>
          </a:p>
        </p:txBody>
      </p:sp>
      <p:sp>
        <p:nvSpPr>
          <p:cNvPr id="11" name="Textfeld 10"/>
          <p:cNvSpPr txBox="1"/>
          <p:nvPr/>
        </p:nvSpPr>
        <p:spPr>
          <a:xfrm>
            <a:off x="671851" y="6029895"/>
            <a:ext cx="3600450" cy="461665"/>
          </a:xfrm>
          <a:prstGeom prst="rect">
            <a:avLst/>
          </a:prstGeom>
          <a:noFill/>
        </p:spPr>
        <p:txBody>
          <a:bodyPr wrap="square" rtlCol="0">
            <a:spAutoFit/>
          </a:bodyPr>
          <a:lstStyle/>
          <a:p>
            <a:r>
              <a:rPr lang="de-DE" sz="1400" b="1" dirty="0" smtClean="0">
                <a:solidFill>
                  <a:schemeClr val="bg1">
                    <a:lumMod val="75000"/>
                  </a:schemeClr>
                </a:solidFill>
                <a:latin typeface="Arial" panose="020B0604020202020204" pitchFamily="34" charset="0"/>
                <a:cs typeface="Arial" panose="020B0604020202020204" pitchFamily="34" charset="0"/>
              </a:rPr>
              <a:t>5.      Straßenausbaueiträge</a:t>
            </a:r>
          </a:p>
          <a:p>
            <a:endParaRPr lang="de-DE" sz="1000" b="1" dirty="0">
              <a:solidFill>
                <a:schemeClr val="bg1">
                  <a:lumMod val="75000"/>
                </a:schemeClr>
              </a:solidFill>
              <a:latin typeface="Arial" panose="020B0604020202020204" pitchFamily="34" charset="0"/>
              <a:cs typeface="Arial" panose="020B0604020202020204" pitchFamily="34" charset="0"/>
            </a:endParaRPr>
          </a:p>
        </p:txBody>
      </p:sp>
      <p:sp>
        <p:nvSpPr>
          <p:cNvPr id="12" name="Textfeld 11"/>
          <p:cNvSpPr txBox="1"/>
          <p:nvPr/>
        </p:nvSpPr>
        <p:spPr>
          <a:xfrm>
            <a:off x="671851" y="5505651"/>
            <a:ext cx="1978639" cy="461665"/>
          </a:xfrm>
          <a:prstGeom prst="rect">
            <a:avLst/>
          </a:prstGeom>
          <a:noFill/>
        </p:spPr>
        <p:txBody>
          <a:bodyPr wrap="square" rtlCol="0">
            <a:spAutoFit/>
          </a:bodyPr>
          <a:lstStyle/>
          <a:p>
            <a:r>
              <a:rPr lang="de-DE" sz="1400" b="1" dirty="0" smtClean="0">
                <a:solidFill>
                  <a:schemeClr val="bg1">
                    <a:lumMod val="75000"/>
                  </a:schemeClr>
                </a:solidFill>
                <a:latin typeface="Arial" panose="020B0604020202020204" pitchFamily="34" charset="0"/>
                <a:cs typeface="Arial" panose="020B0604020202020204" pitchFamily="34" charset="0"/>
              </a:rPr>
              <a:t>4.      Zeitschiene</a:t>
            </a:r>
          </a:p>
          <a:p>
            <a:endParaRPr lang="de-DE" sz="1000" b="1"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64053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59082" y="1591684"/>
            <a:ext cx="2393604" cy="954107"/>
          </a:xfrm>
          <a:prstGeom prst="rect">
            <a:avLst/>
          </a:prstGeom>
        </p:spPr>
        <p:txBody>
          <a:bodyPr wrap="none">
            <a:spAutoFit/>
          </a:bodyPr>
          <a:lstStyle/>
          <a:p>
            <a:pPr>
              <a:lnSpc>
                <a:spcPct val="200000"/>
              </a:lnSpc>
            </a:pPr>
            <a:r>
              <a:rPr lang="de-DE" sz="1400" dirty="0" smtClean="0">
                <a:latin typeface="Arial" panose="020B0604020202020204" pitchFamily="34" charset="0"/>
                <a:cs typeface="Arial" panose="020B0604020202020204" pitchFamily="34" charset="0"/>
              </a:rPr>
              <a:t>Bilder Ist-Zustand Mölleweg</a:t>
            </a:r>
          </a:p>
          <a:p>
            <a:pPr>
              <a:lnSpc>
                <a:spcPct val="200000"/>
              </a:lnSpc>
            </a:pPr>
            <a:r>
              <a:rPr lang="de-DE" sz="1400" dirty="0" smtClean="0">
                <a:latin typeface="Arial" panose="020B0604020202020204" pitchFamily="34" charset="0"/>
                <a:cs typeface="Arial" panose="020B0604020202020204" pitchFamily="34" charset="0"/>
              </a:rPr>
              <a:t>- Übergang Alt / Neu</a:t>
            </a:r>
            <a:endParaRPr lang="de-DE" sz="1400" dirty="0">
              <a:latin typeface="Arial" panose="020B0604020202020204" pitchFamily="34" charset="0"/>
              <a:cs typeface="Arial" panose="020B0604020202020204" pitchFamily="34" charset="0"/>
            </a:endParaRPr>
          </a:p>
        </p:txBody>
      </p:sp>
      <p:sp>
        <p:nvSpPr>
          <p:cNvPr id="4" name="Text Box 13"/>
          <p:cNvSpPr txBox="1">
            <a:spLocks/>
          </p:cNvSpPr>
          <p:nvPr/>
        </p:nvSpPr>
        <p:spPr bwMode="auto">
          <a:xfrm>
            <a:off x="659082" y="471130"/>
            <a:ext cx="5548678" cy="92333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4200">
                <a:solidFill>
                  <a:srgbClr val="000000"/>
                </a:solidFill>
                <a:latin typeface="Gill Sans" pitchFamily="1" charset="0"/>
                <a:ea typeface="ヒラギノ角ゴ ProN W3" pitchFamily="1" charset="-128"/>
                <a:sym typeface="Gill Sans" pitchFamily="1" charset="0"/>
              </a:defRPr>
            </a:lvl1pPr>
            <a:lvl2pPr marL="742950" indent="-285750" algn="ctr">
              <a:defRPr sz="4200">
                <a:solidFill>
                  <a:srgbClr val="000000"/>
                </a:solidFill>
                <a:latin typeface="Gill Sans" pitchFamily="1" charset="0"/>
                <a:ea typeface="ヒラギノ角ゴ ProN W3" pitchFamily="1" charset="-128"/>
                <a:sym typeface="Gill Sans" pitchFamily="1" charset="0"/>
              </a:defRPr>
            </a:lvl2pPr>
            <a:lvl3pPr marL="1143000" indent="-228600" algn="ctr">
              <a:defRPr sz="4200">
                <a:solidFill>
                  <a:srgbClr val="000000"/>
                </a:solidFill>
                <a:latin typeface="Gill Sans" pitchFamily="1" charset="0"/>
                <a:ea typeface="ヒラギノ角ゴ ProN W3" pitchFamily="1" charset="-128"/>
                <a:sym typeface="Gill Sans" pitchFamily="1" charset="0"/>
              </a:defRPr>
            </a:lvl3pPr>
            <a:lvl4pPr marL="1600200" indent="-228600" algn="ctr">
              <a:defRPr sz="4200">
                <a:solidFill>
                  <a:srgbClr val="000000"/>
                </a:solidFill>
                <a:latin typeface="Gill Sans" pitchFamily="1" charset="0"/>
                <a:ea typeface="ヒラギノ角ゴ ProN W3" pitchFamily="1" charset="-128"/>
                <a:sym typeface="Gill Sans" pitchFamily="1" charset="0"/>
              </a:defRPr>
            </a:lvl4pPr>
            <a:lvl5pPr marL="2057400" indent="-228600" algn="ctr">
              <a:defRPr sz="42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9pPr>
          </a:lstStyle>
          <a:p>
            <a:pPr algn="l" eaLnBrk="1" hangingPunct="1">
              <a:spcBef>
                <a:spcPct val="50000"/>
              </a:spcBef>
            </a:pPr>
            <a:r>
              <a:rPr lang="de-DE" altLang="de-DE" sz="2400" b="1" dirty="0">
                <a:solidFill>
                  <a:srgbClr val="E4761C"/>
                </a:solidFill>
                <a:latin typeface="Arial" panose="020B0604020202020204" pitchFamily="34" charset="0"/>
                <a:cs typeface="Arial" panose="020B0604020202020204" pitchFamily="34" charset="0"/>
              </a:rPr>
              <a:t>3</a:t>
            </a:r>
            <a:r>
              <a:rPr lang="de-DE" altLang="de-DE" sz="2400" b="1" dirty="0" smtClean="0">
                <a:solidFill>
                  <a:srgbClr val="E4761C"/>
                </a:solidFill>
                <a:latin typeface="Arial" panose="020B0604020202020204" pitchFamily="34" charset="0"/>
                <a:cs typeface="Arial" panose="020B0604020202020204" pitchFamily="34" charset="0"/>
              </a:rPr>
              <a:t>. Erläuterungen zum Straßenbau</a:t>
            </a:r>
          </a:p>
          <a:p>
            <a:pPr algn="l" eaLnBrk="1" hangingPunct="1">
              <a:spcBef>
                <a:spcPct val="50000"/>
              </a:spcBef>
            </a:pPr>
            <a:r>
              <a:rPr lang="de-DE" altLang="de-DE" sz="2000" b="1" dirty="0" smtClean="0">
                <a:solidFill>
                  <a:schemeClr val="accent1"/>
                </a:solidFill>
                <a:latin typeface="Arial" panose="020B0604020202020204" pitchFamily="34" charset="0"/>
                <a:cs typeface="Arial" panose="020B0604020202020204" pitchFamily="34" charset="0"/>
              </a:rPr>
              <a:t>Bestand</a:t>
            </a:r>
            <a:endParaRPr lang="de-DE" altLang="de-DE" sz="2000" b="1" dirty="0">
              <a:solidFill>
                <a:schemeClr val="accent1"/>
              </a:solidFill>
              <a:latin typeface="Arial" panose="020B0604020202020204" pitchFamily="34" charset="0"/>
              <a:cs typeface="Arial" panose="020B0604020202020204" pitchFamily="34" charset="0"/>
            </a:endParaRPr>
          </a:p>
        </p:txBody>
      </p:sp>
      <p:pic>
        <p:nvPicPr>
          <p:cNvPr id="3" name="Grafik 2"/>
          <p:cNvPicPr>
            <a:picLocks noChangeAspect="1"/>
          </p:cNvPicPr>
          <p:nvPr/>
        </p:nvPicPr>
        <p:blipFill rotWithShape="1">
          <a:blip r:embed="rId3" cstate="print">
            <a:extLst>
              <a:ext uri="{28A0092B-C50C-407E-A947-70E740481C1C}">
                <a14:useLocalDpi xmlns:a14="http://schemas.microsoft.com/office/drawing/2010/main" val="0"/>
              </a:ext>
            </a:extLst>
          </a:blip>
          <a:srcRect l="-949" t="34776" r="4739" b="-79"/>
          <a:stretch/>
        </p:blipFill>
        <p:spPr>
          <a:xfrm>
            <a:off x="3299011" y="1452281"/>
            <a:ext cx="5685970" cy="5145834"/>
          </a:xfrm>
          <a:prstGeom prst="rect">
            <a:avLst/>
          </a:prstGeom>
        </p:spPr>
      </p:pic>
      <p:cxnSp>
        <p:nvCxnSpPr>
          <p:cNvPr id="6" name="Gerader Verbinder 5"/>
          <p:cNvCxnSpPr/>
          <p:nvPr/>
        </p:nvCxnSpPr>
        <p:spPr>
          <a:xfrm flipV="1">
            <a:off x="5136776" y="2985247"/>
            <a:ext cx="2545977" cy="80682"/>
          </a:xfrm>
          <a:prstGeom prst="line">
            <a:avLst/>
          </a:prstGeom>
          <a:ln w="38100">
            <a:solidFill>
              <a:srgbClr val="E4761C"/>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49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p:cNvSpPr txBox="1">
            <a:spLocks/>
          </p:cNvSpPr>
          <p:nvPr/>
        </p:nvSpPr>
        <p:spPr bwMode="auto">
          <a:xfrm>
            <a:off x="659082" y="471130"/>
            <a:ext cx="5548678" cy="92333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4200">
                <a:solidFill>
                  <a:srgbClr val="000000"/>
                </a:solidFill>
                <a:latin typeface="Gill Sans" pitchFamily="1" charset="0"/>
                <a:ea typeface="ヒラギノ角ゴ ProN W3" pitchFamily="1" charset="-128"/>
                <a:sym typeface="Gill Sans" pitchFamily="1" charset="0"/>
              </a:defRPr>
            </a:lvl1pPr>
            <a:lvl2pPr marL="742950" indent="-285750" algn="ctr">
              <a:defRPr sz="4200">
                <a:solidFill>
                  <a:srgbClr val="000000"/>
                </a:solidFill>
                <a:latin typeface="Gill Sans" pitchFamily="1" charset="0"/>
                <a:ea typeface="ヒラギノ角ゴ ProN W3" pitchFamily="1" charset="-128"/>
                <a:sym typeface="Gill Sans" pitchFamily="1" charset="0"/>
              </a:defRPr>
            </a:lvl2pPr>
            <a:lvl3pPr marL="1143000" indent="-228600" algn="ctr">
              <a:defRPr sz="4200">
                <a:solidFill>
                  <a:srgbClr val="000000"/>
                </a:solidFill>
                <a:latin typeface="Gill Sans" pitchFamily="1" charset="0"/>
                <a:ea typeface="ヒラギノ角ゴ ProN W3" pitchFamily="1" charset="-128"/>
                <a:sym typeface="Gill Sans" pitchFamily="1" charset="0"/>
              </a:defRPr>
            </a:lvl3pPr>
            <a:lvl4pPr marL="1600200" indent="-228600" algn="ctr">
              <a:defRPr sz="4200">
                <a:solidFill>
                  <a:srgbClr val="000000"/>
                </a:solidFill>
                <a:latin typeface="Gill Sans" pitchFamily="1" charset="0"/>
                <a:ea typeface="ヒラギノ角ゴ ProN W3" pitchFamily="1" charset="-128"/>
                <a:sym typeface="Gill Sans" pitchFamily="1" charset="0"/>
              </a:defRPr>
            </a:lvl4pPr>
            <a:lvl5pPr marL="2057400" indent="-228600" algn="ctr">
              <a:defRPr sz="42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9pPr>
          </a:lstStyle>
          <a:p>
            <a:pPr algn="l" eaLnBrk="1" hangingPunct="1">
              <a:spcBef>
                <a:spcPct val="50000"/>
              </a:spcBef>
            </a:pPr>
            <a:r>
              <a:rPr lang="de-DE" altLang="de-DE" sz="2400" b="1" dirty="0">
                <a:solidFill>
                  <a:srgbClr val="E4761C"/>
                </a:solidFill>
                <a:latin typeface="Arial" panose="020B0604020202020204" pitchFamily="34" charset="0"/>
                <a:cs typeface="Arial" panose="020B0604020202020204" pitchFamily="34" charset="0"/>
              </a:rPr>
              <a:t>3</a:t>
            </a:r>
            <a:r>
              <a:rPr lang="de-DE" altLang="de-DE" sz="2400" b="1" dirty="0" smtClean="0">
                <a:solidFill>
                  <a:srgbClr val="E4761C"/>
                </a:solidFill>
                <a:latin typeface="Arial" panose="020B0604020202020204" pitchFamily="34" charset="0"/>
                <a:cs typeface="Arial" panose="020B0604020202020204" pitchFamily="34" charset="0"/>
              </a:rPr>
              <a:t>. Erläuterungen zum Straßenbau</a:t>
            </a:r>
          </a:p>
          <a:p>
            <a:pPr algn="l" eaLnBrk="1" hangingPunct="1">
              <a:spcBef>
                <a:spcPct val="50000"/>
              </a:spcBef>
            </a:pPr>
            <a:r>
              <a:rPr lang="de-DE" altLang="de-DE" sz="2000" b="1" dirty="0" smtClean="0">
                <a:solidFill>
                  <a:schemeClr val="accent1"/>
                </a:solidFill>
                <a:latin typeface="Arial" panose="020B0604020202020204" pitchFamily="34" charset="0"/>
                <a:cs typeface="Arial" panose="020B0604020202020204" pitchFamily="34" charset="0"/>
              </a:rPr>
              <a:t>Bestand</a:t>
            </a:r>
            <a:endParaRPr lang="de-DE" altLang="de-DE" sz="2000" b="1" dirty="0">
              <a:solidFill>
                <a:schemeClr val="accent1"/>
              </a:solidFill>
              <a:latin typeface="Arial" panose="020B0604020202020204" pitchFamily="34" charset="0"/>
              <a:cs typeface="Arial" panose="020B0604020202020204" pitchFamily="34" charset="0"/>
            </a:endParaRP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6761" y="1467727"/>
            <a:ext cx="3772667" cy="5030223"/>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473" y="1467727"/>
            <a:ext cx="3772667" cy="5030223"/>
          </a:xfrm>
          <a:prstGeom prst="rect">
            <a:avLst/>
          </a:prstGeom>
        </p:spPr>
      </p:pic>
    </p:spTree>
    <p:extLst>
      <p:ext uri="{BB962C8B-B14F-4D97-AF65-F5344CB8AC3E}">
        <p14:creationId xmlns:p14="http://schemas.microsoft.com/office/powerpoint/2010/main" val="2799790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p:cNvSpPr txBox="1">
            <a:spLocks/>
          </p:cNvSpPr>
          <p:nvPr/>
        </p:nvSpPr>
        <p:spPr bwMode="auto">
          <a:xfrm>
            <a:off x="659082" y="471130"/>
            <a:ext cx="5548678" cy="92333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4200">
                <a:solidFill>
                  <a:srgbClr val="000000"/>
                </a:solidFill>
                <a:latin typeface="Gill Sans" pitchFamily="1" charset="0"/>
                <a:ea typeface="ヒラギノ角ゴ ProN W3" pitchFamily="1" charset="-128"/>
                <a:sym typeface="Gill Sans" pitchFamily="1" charset="0"/>
              </a:defRPr>
            </a:lvl1pPr>
            <a:lvl2pPr marL="742950" indent="-285750" algn="ctr">
              <a:defRPr sz="4200">
                <a:solidFill>
                  <a:srgbClr val="000000"/>
                </a:solidFill>
                <a:latin typeface="Gill Sans" pitchFamily="1" charset="0"/>
                <a:ea typeface="ヒラギノ角ゴ ProN W3" pitchFamily="1" charset="-128"/>
                <a:sym typeface="Gill Sans" pitchFamily="1" charset="0"/>
              </a:defRPr>
            </a:lvl2pPr>
            <a:lvl3pPr marL="1143000" indent="-228600" algn="ctr">
              <a:defRPr sz="4200">
                <a:solidFill>
                  <a:srgbClr val="000000"/>
                </a:solidFill>
                <a:latin typeface="Gill Sans" pitchFamily="1" charset="0"/>
                <a:ea typeface="ヒラギノ角ゴ ProN W3" pitchFamily="1" charset="-128"/>
                <a:sym typeface="Gill Sans" pitchFamily="1" charset="0"/>
              </a:defRPr>
            </a:lvl3pPr>
            <a:lvl4pPr marL="1600200" indent="-228600" algn="ctr">
              <a:defRPr sz="4200">
                <a:solidFill>
                  <a:srgbClr val="000000"/>
                </a:solidFill>
                <a:latin typeface="Gill Sans" pitchFamily="1" charset="0"/>
                <a:ea typeface="ヒラギノ角ゴ ProN W3" pitchFamily="1" charset="-128"/>
                <a:sym typeface="Gill Sans" pitchFamily="1" charset="0"/>
              </a:defRPr>
            </a:lvl4pPr>
            <a:lvl5pPr marL="2057400" indent="-228600" algn="ctr">
              <a:defRPr sz="42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9pPr>
          </a:lstStyle>
          <a:p>
            <a:pPr algn="l" eaLnBrk="1" hangingPunct="1">
              <a:spcBef>
                <a:spcPct val="50000"/>
              </a:spcBef>
            </a:pPr>
            <a:r>
              <a:rPr lang="de-DE" altLang="de-DE" sz="2400" b="1" dirty="0">
                <a:solidFill>
                  <a:srgbClr val="E4761C"/>
                </a:solidFill>
                <a:latin typeface="Arial" panose="020B0604020202020204" pitchFamily="34" charset="0"/>
                <a:cs typeface="Arial" panose="020B0604020202020204" pitchFamily="34" charset="0"/>
              </a:rPr>
              <a:t>3</a:t>
            </a:r>
            <a:r>
              <a:rPr lang="de-DE" altLang="de-DE" sz="2400" b="1" dirty="0" smtClean="0">
                <a:solidFill>
                  <a:srgbClr val="E4761C"/>
                </a:solidFill>
                <a:latin typeface="Arial" panose="020B0604020202020204" pitchFamily="34" charset="0"/>
                <a:cs typeface="Arial" panose="020B0604020202020204" pitchFamily="34" charset="0"/>
              </a:rPr>
              <a:t>. Erläuterungen zum Straßenbau</a:t>
            </a:r>
          </a:p>
          <a:p>
            <a:pPr algn="l" eaLnBrk="1" hangingPunct="1">
              <a:spcBef>
                <a:spcPct val="50000"/>
              </a:spcBef>
            </a:pPr>
            <a:r>
              <a:rPr lang="de-DE" altLang="de-DE" sz="2000" b="1" dirty="0" smtClean="0">
                <a:solidFill>
                  <a:schemeClr val="accent1"/>
                </a:solidFill>
                <a:latin typeface="Arial" panose="020B0604020202020204" pitchFamily="34" charset="0"/>
                <a:cs typeface="Arial" panose="020B0604020202020204" pitchFamily="34" charset="0"/>
              </a:rPr>
              <a:t>Bestand</a:t>
            </a:r>
            <a:endParaRPr lang="de-DE" altLang="de-DE" sz="2000" b="1" dirty="0">
              <a:solidFill>
                <a:schemeClr val="accent1"/>
              </a:solidFill>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964" y="1494864"/>
            <a:ext cx="6756401" cy="5067301"/>
          </a:xfrm>
          <a:prstGeom prst="rect">
            <a:avLst/>
          </a:prstGeom>
        </p:spPr>
      </p:pic>
    </p:spTree>
    <p:extLst>
      <p:ext uri="{BB962C8B-B14F-4D97-AF65-F5344CB8AC3E}">
        <p14:creationId xmlns:p14="http://schemas.microsoft.com/office/powerpoint/2010/main" val="2367610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5525729" y="5329084"/>
            <a:ext cx="3618271" cy="1248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 Box 13"/>
          <p:cNvSpPr txBox="1">
            <a:spLocks/>
          </p:cNvSpPr>
          <p:nvPr/>
        </p:nvSpPr>
        <p:spPr bwMode="auto">
          <a:xfrm>
            <a:off x="659082" y="471130"/>
            <a:ext cx="5548678" cy="92333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4200">
                <a:solidFill>
                  <a:srgbClr val="000000"/>
                </a:solidFill>
                <a:latin typeface="Gill Sans" pitchFamily="1" charset="0"/>
                <a:ea typeface="ヒラギノ角ゴ ProN W3" pitchFamily="1" charset="-128"/>
                <a:sym typeface="Gill Sans" pitchFamily="1" charset="0"/>
              </a:defRPr>
            </a:lvl1pPr>
            <a:lvl2pPr marL="742950" indent="-285750" algn="ctr">
              <a:defRPr sz="4200">
                <a:solidFill>
                  <a:srgbClr val="000000"/>
                </a:solidFill>
                <a:latin typeface="Gill Sans" pitchFamily="1" charset="0"/>
                <a:ea typeface="ヒラギノ角ゴ ProN W3" pitchFamily="1" charset="-128"/>
                <a:sym typeface="Gill Sans" pitchFamily="1" charset="0"/>
              </a:defRPr>
            </a:lvl2pPr>
            <a:lvl3pPr marL="1143000" indent="-228600" algn="ctr">
              <a:defRPr sz="4200">
                <a:solidFill>
                  <a:srgbClr val="000000"/>
                </a:solidFill>
                <a:latin typeface="Gill Sans" pitchFamily="1" charset="0"/>
                <a:ea typeface="ヒラギノ角ゴ ProN W3" pitchFamily="1" charset="-128"/>
                <a:sym typeface="Gill Sans" pitchFamily="1" charset="0"/>
              </a:defRPr>
            </a:lvl3pPr>
            <a:lvl4pPr marL="1600200" indent="-228600" algn="ctr">
              <a:defRPr sz="4200">
                <a:solidFill>
                  <a:srgbClr val="000000"/>
                </a:solidFill>
                <a:latin typeface="Gill Sans" pitchFamily="1" charset="0"/>
                <a:ea typeface="ヒラギノ角ゴ ProN W3" pitchFamily="1" charset="-128"/>
                <a:sym typeface="Gill Sans" pitchFamily="1" charset="0"/>
              </a:defRPr>
            </a:lvl4pPr>
            <a:lvl5pPr marL="2057400" indent="-228600" algn="ctr">
              <a:defRPr sz="42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9pPr>
          </a:lstStyle>
          <a:p>
            <a:pPr algn="l" eaLnBrk="1" hangingPunct="1">
              <a:spcBef>
                <a:spcPct val="50000"/>
              </a:spcBef>
            </a:pPr>
            <a:r>
              <a:rPr lang="de-DE" altLang="de-DE" sz="2400" b="1" dirty="0">
                <a:solidFill>
                  <a:srgbClr val="E4761C"/>
                </a:solidFill>
                <a:latin typeface="Arial" panose="020B0604020202020204" pitchFamily="34" charset="0"/>
                <a:cs typeface="Arial" panose="020B0604020202020204" pitchFamily="34" charset="0"/>
              </a:rPr>
              <a:t>3</a:t>
            </a:r>
            <a:r>
              <a:rPr lang="de-DE" altLang="de-DE" sz="2400" b="1" dirty="0" smtClean="0">
                <a:solidFill>
                  <a:srgbClr val="E4761C"/>
                </a:solidFill>
                <a:latin typeface="Arial" panose="020B0604020202020204" pitchFamily="34" charset="0"/>
                <a:cs typeface="Arial" panose="020B0604020202020204" pitchFamily="34" charset="0"/>
              </a:rPr>
              <a:t>. Erläuterungen zum Straßenbau</a:t>
            </a:r>
          </a:p>
          <a:p>
            <a:pPr algn="l" eaLnBrk="1" hangingPunct="1">
              <a:spcBef>
                <a:spcPct val="50000"/>
              </a:spcBef>
            </a:pPr>
            <a:r>
              <a:rPr lang="de-DE" altLang="de-DE" sz="2000" b="1" dirty="0" smtClean="0">
                <a:solidFill>
                  <a:schemeClr val="accent1"/>
                </a:solidFill>
                <a:latin typeface="Arial" panose="020B0604020202020204" pitchFamily="34" charset="0"/>
                <a:cs typeface="Arial" panose="020B0604020202020204" pitchFamily="34" charset="0"/>
              </a:rPr>
              <a:t>Versorgungsleitungen</a:t>
            </a:r>
            <a:endParaRPr lang="de-DE" altLang="de-DE" sz="2000" b="1" dirty="0">
              <a:solidFill>
                <a:schemeClr val="accent1"/>
              </a:solidFill>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3"/>
          <a:stretch>
            <a:fillRect/>
          </a:stretch>
        </p:blipFill>
        <p:spPr>
          <a:xfrm>
            <a:off x="791308" y="1500740"/>
            <a:ext cx="7431698" cy="4961972"/>
          </a:xfrm>
          <a:prstGeom prst="rect">
            <a:avLst/>
          </a:prstGeom>
        </p:spPr>
      </p:pic>
    </p:spTree>
    <p:extLst>
      <p:ext uri="{BB962C8B-B14F-4D97-AF65-F5344CB8AC3E}">
        <p14:creationId xmlns:p14="http://schemas.microsoft.com/office/powerpoint/2010/main" val="3607240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5525729" y="5329084"/>
            <a:ext cx="3618271" cy="1248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 Box 13"/>
          <p:cNvSpPr txBox="1">
            <a:spLocks/>
          </p:cNvSpPr>
          <p:nvPr/>
        </p:nvSpPr>
        <p:spPr bwMode="auto">
          <a:xfrm>
            <a:off x="659082" y="471130"/>
            <a:ext cx="5548678" cy="92333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4200">
                <a:solidFill>
                  <a:srgbClr val="000000"/>
                </a:solidFill>
                <a:latin typeface="Gill Sans" pitchFamily="1" charset="0"/>
                <a:ea typeface="ヒラギノ角ゴ ProN W3" pitchFamily="1" charset="-128"/>
                <a:sym typeface="Gill Sans" pitchFamily="1" charset="0"/>
              </a:defRPr>
            </a:lvl1pPr>
            <a:lvl2pPr marL="742950" indent="-285750" algn="ctr">
              <a:defRPr sz="4200">
                <a:solidFill>
                  <a:srgbClr val="000000"/>
                </a:solidFill>
                <a:latin typeface="Gill Sans" pitchFamily="1" charset="0"/>
                <a:ea typeface="ヒラギノ角ゴ ProN W3" pitchFamily="1" charset="-128"/>
                <a:sym typeface="Gill Sans" pitchFamily="1" charset="0"/>
              </a:defRPr>
            </a:lvl2pPr>
            <a:lvl3pPr marL="1143000" indent="-228600" algn="ctr">
              <a:defRPr sz="4200">
                <a:solidFill>
                  <a:srgbClr val="000000"/>
                </a:solidFill>
                <a:latin typeface="Gill Sans" pitchFamily="1" charset="0"/>
                <a:ea typeface="ヒラギノ角ゴ ProN W3" pitchFamily="1" charset="-128"/>
                <a:sym typeface="Gill Sans" pitchFamily="1" charset="0"/>
              </a:defRPr>
            </a:lvl3pPr>
            <a:lvl4pPr marL="1600200" indent="-228600" algn="ctr">
              <a:defRPr sz="4200">
                <a:solidFill>
                  <a:srgbClr val="000000"/>
                </a:solidFill>
                <a:latin typeface="Gill Sans" pitchFamily="1" charset="0"/>
                <a:ea typeface="ヒラギノ角ゴ ProN W3" pitchFamily="1" charset="-128"/>
                <a:sym typeface="Gill Sans" pitchFamily="1" charset="0"/>
              </a:defRPr>
            </a:lvl4pPr>
            <a:lvl5pPr marL="2057400" indent="-228600" algn="ctr">
              <a:defRPr sz="42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9pPr>
          </a:lstStyle>
          <a:p>
            <a:pPr algn="l" eaLnBrk="1" hangingPunct="1">
              <a:spcBef>
                <a:spcPct val="50000"/>
              </a:spcBef>
            </a:pPr>
            <a:r>
              <a:rPr lang="de-DE" altLang="de-DE" sz="2400" b="1" dirty="0">
                <a:solidFill>
                  <a:srgbClr val="E4761C"/>
                </a:solidFill>
                <a:latin typeface="Arial" panose="020B0604020202020204" pitchFamily="34" charset="0"/>
                <a:cs typeface="Arial" panose="020B0604020202020204" pitchFamily="34" charset="0"/>
              </a:rPr>
              <a:t>3</a:t>
            </a:r>
            <a:r>
              <a:rPr lang="de-DE" altLang="de-DE" sz="2400" b="1" dirty="0" smtClean="0">
                <a:solidFill>
                  <a:srgbClr val="E4761C"/>
                </a:solidFill>
                <a:latin typeface="Arial" panose="020B0604020202020204" pitchFamily="34" charset="0"/>
                <a:cs typeface="Arial" panose="020B0604020202020204" pitchFamily="34" charset="0"/>
              </a:rPr>
              <a:t>. Erläuterungen zum Straßenbau</a:t>
            </a:r>
          </a:p>
          <a:p>
            <a:pPr algn="l" eaLnBrk="1" hangingPunct="1">
              <a:spcBef>
                <a:spcPct val="50000"/>
              </a:spcBef>
            </a:pPr>
            <a:r>
              <a:rPr lang="de-DE" altLang="de-DE" sz="2000" b="1" dirty="0" smtClean="0">
                <a:solidFill>
                  <a:schemeClr val="accent1"/>
                </a:solidFill>
                <a:latin typeface="Arial" panose="020B0604020202020204" pitchFamily="34" charset="0"/>
                <a:cs typeface="Arial" panose="020B0604020202020204" pitchFamily="34" charset="0"/>
              </a:rPr>
              <a:t>Versorgungsleitungen</a:t>
            </a:r>
            <a:endParaRPr lang="de-DE" altLang="de-DE" sz="2000" b="1" dirty="0">
              <a:solidFill>
                <a:schemeClr val="accent1"/>
              </a:solidFill>
              <a:latin typeface="Arial" panose="020B0604020202020204" pitchFamily="34" charset="0"/>
              <a:cs typeface="Arial" panose="020B0604020202020204" pitchFamily="34" charset="0"/>
            </a:endParaRPr>
          </a:p>
        </p:txBody>
      </p:sp>
      <p:sp>
        <p:nvSpPr>
          <p:cNvPr id="5" name="Rechteck 4"/>
          <p:cNvSpPr/>
          <p:nvPr/>
        </p:nvSpPr>
        <p:spPr>
          <a:xfrm>
            <a:off x="685458" y="1449899"/>
            <a:ext cx="7152022" cy="2862322"/>
          </a:xfrm>
          <a:prstGeom prst="rect">
            <a:avLst/>
          </a:prstGeom>
        </p:spPr>
        <p:txBody>
          <a:bodyPr wrap="none">
            <a:spAutoFit/>
          </a:bodyPr>
          <a:lstStyle/>
          <a:p>
            <a:pPr>
              <a:lnSpc>
                <a:spcPct val="150000"/>
              </a:lnSpc>
            </a:pPr>
            <a:r>
              <a:rPr lang="de-DE" sz="1200" dirty="0" smtClean="0">
                <a:latin typeface="Arial" panose="020B0604020202020204" pitchFamily="34" charset="0"/>
                <a:cs typeface="Arial" panose="020B0604020202020204" pitchFamily="34" charset="0"/>
              </a:rPr>
              <a:t>Im Rahmen eines Jahresgespräches mit den Versorgungsunternehmen, </a:t>
            </a:r>
          </a:p>
          <a:p>
            <a:pPr>
              <a:lnSpc>
                <a:spcPct val="150000"/>
              </a:lnSpc>
            </a:pPr>
            <a:r>
              <a:rPr lang="de-DE" sz="1200" dirty="0" smtClean="0">
                <a:latin typeface="Arial" panose="020B0604020202020204" pitchFamily="34" charset="0"/>
                <a:cs typeface="Arial" panose="020B0604020202020204" pitchFamily="34" charset="0"/>
              </a:rPr>
              <a:t>werden seitens der Stadtverwaltung die geplanten Straßen- u. Kanalbauarbeiten vorgestellt. </a:t>
            </a:r>
          </a:p>
          <a:p>
            <a:pPr>
              <a:lnSpc>
                <a:spcPct val="150000"/>
              </a:lnSpc>
            </a:pPr>
            <a:r>
              <a:rPr lang="de-DE" sz="1200" dirty="0" smtClean="0">
                <a:latin typeface="Arial" panose="020B0604020202020204" pitchFamily="34" charset="0"/>
                <a:cs typeface="Arial" panose="020B0604020202020204" pitchFamily="34" charset="0"/>
              </a:rPr>
              <a:t>Ziel ist es, dass die Versorger im Zuge der Baumaßnahmen Leitungsumlegungen, Erneuerungen, usw.</a:t>
            </a:r>
          </a:p>
          <a:p>
            <a:pPr>
              <a:lnSpc>
                <a:spcPct val="150000"/>
              </a:lnSpc>
            </a:pPr>
            <a:r>
              <a:rPr lang="de-DE" sz="1200" dirty="0">
                <a:latin typeface="Arial" panose="020B0604020202020204" pitchFamily="34" charset="0"/>
                <a:cs typeface="Arial" panose="020B0604020202020204" pitchFamily="34" charset="0"/>
              </a:rPr>
              <a:t>h</a:t>
            </a:r>
            <a:r>
              <a:rPr lang="de-DE" sz="1200" dirty="0" smtClean="0">
                <a:latin typeface="Arial" panose="020B0604020202020204" pitchFamily="34" charset="0"/>
                <a:cs typeface="Arial" panose="020B0604020202020204" pitchFamily="34" charset="0"/>
              </a:rPr>
              <a:t>aushälterisch u. planerisch einplanen können.</a:t>
            </a:r>
          </a:p>
          <a:p>
            <a:pPr>
              <a:lnSpc>
                <a:spcPct val="150000"/>
              </a:lnSpc>
            </a:pPr>
            <a:endParaRPr lang="de-DE" sz="1200" dirty="0" smtClean="0">
              <a:latin typeface="Arial" panose="020B0604020202020204" pitchFamily="34" charset="0"/>
              <a:cs typeface="Arial" panose="020B0604020202020204" pitchFamily="34" charset="0"/>
            </a:endParaRPr>
          </a:p>
          <a:p>
            <a:pPr>
              <a:lnSpc>
                <a:spcPct val="150000"/>
              </a:lnSpc>
            </a:pPr>
            <a:r>
              <a:rPr lang="de-DE" sz="1200" b="1" u="sng" dirty="0" smtClean="0">
                <a:latin typeface="Arial" panose="020B0604020202020204" pitchFamily="34" charset="0"/>
                <a:cs typeface="Arial" panose="020B0604020202020204" pitchFamily="34" charset="0"/>
              </a:rPr>
              <a:t>Ziele:</a:t>
            </a:r>
          </a:p>
          <a:p>
            <a:pPr marL="285750" indent="-285750">
              <a:lnSpc>
                <a:spcPct val="150000"/>
              </a:lnSpc>
              <a:buFontTx/>
              <a:buChar char="-"/>
            </a:pPr>
            <a:r>
              <a:rPr lang="de-DE" sz="1200" dirty="0" smtClean="0">
                <a:latin typeface="Arial" panose="020B0604020202020204" pitchFamily="34" charset="0"/>
                <a:cs typeface="Arial" panose="020B0604020202020204" pitchFamily="34" charset="0"/>
              </a:rPr>
              <a:t>Vermeidung von Flickenteppichen</a:t>
            </a:r>
          </a:p>
          <a:p>
            <a:pPr marL="285750" indent="-285750">
              <a:lnSpc>
                <a:spcPct val="150000"/>
              </a:lnSpc>
              <a:buFontTx/>
              <a:buChar char="-"/>
            </a:pPr>
            <a:r>
              <a:rPr lang="de-DE" sz="1200" dirty="0" smtClean="0">
                <a:latin typeface="Arial" panose="020B0604020202020204" pitchFamily="34" charset="0"/>
                <a:cs typeface="Arial" panose="020B0604020202020204" pitchFamily="34" charset="0"/>
              </a:rPr>
              <a:t>Synergien bzgl. der Kostenteilungen schaffen (Leitungsgräben)</a:t>
            </a:r>
          </a:p>
          <a:p>
            <a:pPr marL="285750" indent="-285750">
              <a:lnSpc>
                <a:spcPct val="150000"/>
              </a:lnSpc>
              <a:buFontTx/>
              <a:buChar char="-"/>
            </a:pPr>
            <a:r>
              <a:rPr lang="de-DE" sz="1200" dirty="0" smtClean="0">
                <a:latin typeface="Arial" panose="020B0604020202020204" pitchFamily="34" charset="0"/>
                <a:cs typeface="Arial" panose="020B0604020202020204" pitchFamily="34" charset="0"/>
              </a:rPr>
              <a:t>Infrastruktur auf Stand der Technik bringen</a:t>
            </a:r>
          </a:p>
          <a:p>
            <a:pPr marL="285750" indent="-285750">
              <a:lnSpc>
                <a:spcPct val="150000"/>
              </a:lnSpc>
              <a:buFontTx/>
              <a:buChar char="-"/>
            </a:pPr>
            <a:r>
              <a:rPr lang="de-DE" sz="1200" dirty="0" smtClean="0">
                <a:latin typeface="Arial" panose="020B0604020202020204" pitchFamily="34" charset="0"/>
                <a:cs typeface="Arial" panose="020B0604020202020204" pitchFamily="34" charset="0"/>
              </a:rPr>
              <a:t>Leerrohre für zukünftige Infrastruktur werden mitverlegt</a:t>
            </a:r>
            <a:endParaRPr lang="de-DE" sz="1200" dirty="0">
              <a:latin typeface="Arial" panose="020B0604020202020204" pitchFamily="34" charset="0"/>
              <a:cs typeface="Arial" panose="020B0604020202020204" pitchFamily="34" charset="0"/>
            </a:endParaRPr>
          </a:p>
        </p:txBody>
      </p:sp>
      <p:pic>
        <p:nvPicPr>
          <p:cNvPr id="2" name="Grafik 1"/>
          <p:cNvPicPr>
            <a:picLocks noChangeAspect="1"/>
          </p:cNvPicPr>
          <p:nvPr/>
        </p:nvPicPr>
        <p:blipFill rotWithShape="1">
          <a:blip r:embed="rId3"/>
          <a:srcRect l="8198" t="37404" b="9679"/>
          <a:stretch/>
        </p:blipFill>
        <p:spPr>
          <a:xfrm>
            <a:off x="1058269" y="4488201"/>
            <a:ext cx="6406399" cy="1940109"/>
          </a:xfrm>
          <a:prstGeom prst="rect">
            <a:avLst/>
          </a:prstGeom>
        </p:spPr>
      </p:pic>
    </p:spTree>
    <p:extLst>
      <p:ext uri="{BB962C8B-B14F-4D97-AF65-F5344CB8AC3E}">
        <p14:creationId xmlns:p14="http://schemas.microsoft.com/office/powerpoint/2010/main" val="520471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5525729" y="5329084"/>
            <a:ext cx="3618271" cy="1248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 Box 13"/>
          <p:cNvSpPr txBox="1">
            <a:spLocks/>
          </p:cNvSpPr>
          <p:nvPr/>
        </p:nvSpPr>
        <p:spPr bwMode="auto">
          <a:xfrm>
            <a:off x="659082" y="471130"/>
            <a:ext cx="5548678" cy="92333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4200">
                <a:solidFill>
                  <a:srgbClr val="000000"/>
                </a:solidFill>
                <a:latin typeface="Gill Sans" pitchFamily="1" charset="0"/>
                <a:ea typeface="ヒラギノ角ゴ ProN W3" pitchFamily="1" charset="-128"/>
                <a:sym typeface="Gill Sans" pitchFamily="1" charset="0"/>
              </a:defRPr>
            </a:lvl1pPr>
            <a:lvl2pPr marL="742950" indent="-285750" algn="ctr">
              <a:defRPr sz="4200">
                <a:solidFill>
                  <a:srgbClr val="000000"/>
                </a:solidFill>
                <a:latin typeface="Gill Sans" pitchFamily="1" charset="0"/>
                <a:ea typeface="ヒラギノ角ゴ ProN W3" pitchFamily="1" charset="-128"/>
                <a:sym typeface="Gill Sans" pitchFamily="1" charset="0"/>
              </a:defRPr>
            </a:lvl2pPr>
            <a:lvl3pPr marL="1143000" indent="-228600" algn="ctr">
              <a:defRPr sz="4200">
                <a:solidFill>
                  <a:srgbClr val="000000"/>
                </a:solidFill>
                <a:latin typeface="Gill Sans" pitchFamily="1" charset="0"/>
                <a:ea typeface="ヒラギノ角ゴ ProN W3" pitchFamily="1" charset="-128"/>
                <a:sym typeface="Gill Sans" pitchFamily="1" charset="0"/>
              </a:defRPr>
            </a:lvl3pPr>
            <a:lvl4pPr marL="1600200" indent="-228600" algn="ctr">
              <a:defRPr sz="4200">
                <a:solidFill>
                  <a:srgbClr val="000000"/>
                </a:solidFill>
                <a:latin typeface="Gill Sans" pitchFamily="1" charset="0"/>
                <a:ea typeface="ヒラギノ角ゴ ProN W3" pitchFamily="1" charset="-128"/>
                <a:sym typeface="Gill Sans" pitchFamily="1" charset="0"/>
              </a:defRPr>
            </a:lvl4pPr>
            <a:lvl5pPr marL="2057400" indent="-228600" algn="ctr">
              <a:defRPr sz="42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9pPr>
          </a:lstStyle>
          <a:p>
            <a:pPr algn="l" eaLnBrk="1" hangingPunct="1">
              <a:spcBef>
                <a:spcPct val="50000"/>
              </a:spcBef>
            </a:pPr>
            <a:r>
              <a:rPr lang="de-DE" altLang="de-DE" sz="2400" b="1" dirty="0">
                <a:solidFill>
                  <a:srgbClr val="E4761C"/>
                </a:solidFill>
                <a:latin typeface="Arial" panose="020B0604020202020204" pitchFamily="34" charset="0"/>
                <a:cs typeface="Arial" panose="020B0604020202020204" pitchFamily="34" charset="0"/>
              </a:rPr>
              <a:t>3</a:t>
            </a:r>
            <a:r>
              <a:rPr lang="de-DE" altLang="de-DE" sz="2400" b="1" dirty="0" smtClean="0">
                <a:solidFill>
                  <a:srgbClr val="E4761C"/>
                </a:solidFill>
                <a:latin typeface="Arial" panose="020B0604020202020204" pitchFamily="34" charset="0"/>
                <a:cs typeface="Arial" panose="020B0604020202020204" pitchFamily="34" charset="0"/>
              </a:rPr>
              <a:t>. Erläuterungen zum Straßenbau</a:t>
            </a:r>
          </a:p>
          <a:p>
            <a:pPr algn="l" eaLnBrk="1" hangingPunct="1">
              <a:spcBef>
                <a:spcPct val="50000"/>
              </a:spcBef>
            </a:pPr>
            <a:r>
              <a:rPr lang="de-DE" altLang="de-DE" sz="2000" b="1" dirty="0">
                <a:solidFill>
                  <a:schemeClr val="accent1"/>
                </a:solidFill>
                <a:latin typeface="Arial" panose="020B0604020202020204" pitchFamily="34" charset="0"/>
                <a:cs typeface="Arial" panose="020B0604020202020204" pitchFamily="34" charset="0"/>
              </a:rPr>
              <a:t>V</a:t>
            </a:r>
            <a:r>
              <a:rPr lang="de-DE" altLang="de-DE" sz="2000" b="1" dirty="0" smtClean="0">
                <a:solidFill>
                  <a:schemeClr val="accent1"/>
                </a:solidFill>
                <a:latin typeface="Arial" panose="020B0604020202020204" pitchFamily="34" charset="0"/>
                <a:cs typeface="Arial" panose="020B0604020202020204" pitchFamily="34" charset="0"/>
              </a:rPr>
              <a:t>ersorgungsleitungen</a:t>
            </a:r>
            <a:endParaRPr lang="de-DE" altLang="de-DE" sz="2000" b="1" dirty="0">
              <a:solidFill>
                <a:schemeClr val="accent1"/>
              </a:solidFill>
              <a:latin typeface="Arial" panose="020B0604020202020204" pitchFamily="34" charset="0"/>
              <a:cs typeface="Arial" panose="020B0604020202020204" pitchFamily="34" charset="0"/>
            </a:endParaRPr>
          </a:p>
        </p:txBody>
      </p:sp>
      <p:sp>
        <p:nvSpPr>
          <p:cNvPr id="7" name="Rechteck 6"/>
          <p:cNvSpPr/>
          <p:nvPr/>
        </p:nvSpPr>
        <p:spPr>
          <a:xfrm>
            <a:off x="721998" y="1543205"/>
            <a:ext cx="4186467" cy="2031325"/>
          </a:xfrm>
          <a:prstGeom prst="rect">
            <a:avLst/>
          </a:prstGeom>
        </p:spPr>
        <p:txBody>
          <a:bodyPr wrap="none">
            <a:spAutoFit/>
          </a:bodyPr>
          <a:lstStyle/>
          <a:p>
            <a:pPr>
              <a:lnSpc>
                <a:spcPct val="150000"/>
              </a:lnSpc>
            </a:pPr>
            <a:r>
              <a:rPr lang="de-DE" sz="1200" dirty="0" smtClean="0">
                <a:latin typeface="Arial" panose="020B0604020202020204" pitchFamily="34" charset="0"/>
                <a:cs typeface="Arial" panose="020B0604020202020204" pitchFamily="34" charset="0"/>
              </a:rPr>
              <a:t>Mölleweg von Op de Melter bis Dr. Cornelius-Scholten Str. </a:t>
            </a:r>
          </a:p>
          <a:p>
            <a:pPr>
              <a:lnSpc>
                <a:spcPct val="150000"/>
              </a:lnSpc>
            </a:pPr>
            <a:endParaRPr lang="de-DE" sz="1200" dirty="0">
              <a:latin typeface="Arial" panose="020B0604020202020204" pitchFamily="34" charset="0"/>
              <a:cs typeface="Arial" panose="020B0604020202020204" pitchFamily="34" charset="0"/>
            </a:endParaRPr>
          </a:p>
          <a:p>
            <a:pPr marL="171450" indent="-171450">
              <a:lnSpc>
                <a:spcPct val="150000"/>
              </a:lnSpc>
              <a:buFont typeface="Courier New" panose="02070309020205020404" pitchFamily="49" charset="0"/>
              <a:buChar char="o"/>
            </a:pPr>
            <a:r>
              <a:rPr lang="de-DE" sz="1200" dirty="0" smtClean="0">
                <a:latin typeface="Arial" panose="020B0604020202020204" pitchFamily="34" charset="0"/>
                <a:cs typeface="Arial" panose="020B0604020202020204" pitchFamily="34" charset="0"/>
              </a:rPr>
              <a:t>Gasleitung</a:t>
            </a:r>
          </a:p>
          <a:p>
            <a:pPr marL="171450" indent="-171450">
              <a:lnSpc>
                <a:spcPct val="150000"/>
              </a:lnSpc>
              <a:buFont typeface="Courier New" panose="02070309020205020404" pitchFamily="49" charset="0"/>
              <a:buChar char="o"/>
            </a:pPr>
            <a:r>
              <a:rPr lang="de-DE" sz="1200" dirty="0" smtClean="0">
                <a:latin typeface="Arial" panose="020B0604020202020204" pitchFamily="34" charset="0"/>
                <a:cs typeface="Arial" panose="020B0604020202020204" pitchFamily="34" charset="0"/>
              </a:rPr>
              <a:t>Wasserleitung</a:t>
            </a:r>
          </a:p>
          <a:p>
            <a:pPr marL="171450" indent="-171450">
              <a:lnSpc>
                <a:spcPct val="150000"/>
              </a:lnSpc>
              <a:buFont typeface="Courier New" panose="02070309020205020404" pitchFamily="49" charset="0"/>
              <a:buChar char="o"/>
            </a:pPr>
            <a:r>
              <a:rPr lang="de-DE" sz="1200" dirty="0" smtClean="0">
                <a:latin typeface="Arial" panose="020B0604020202020204" pitchFamily="34" charset="0"/>
                <a:cs typeface="Arial" panose="020B0604020202020204" pitchFamily="34" charset="0"/>
              </a:rPr>
              <a:t>Strom</a:t>
            </a:r>
          </a:p>
          <a:p>
            <a:pPr marL="171450" indent="-171450">
              <a:lnSpc>
                <a:spcPct val="150000"/>
              </a:lnSpc>
              <a:buFont typeface="Courier New" panose="02070309020205020404" pitchFamily="49" charset="0"/>
              <a:buChar char="o"/>
            </a:pPr>
            <a:r>
              <a:rPr lang="de-DE" sz="1200" dirty="0" smtClean="0">
                <a:latin typeface="Arial" panose="020B0604020202020204" pitchFamily="34" charset="0"/>
                <a:cs typeface="Arial" panose="020B0604020202020204" pitchFamily="34" charset="0"/>
              </a:rPr>
              <a:t>Telekommunikation</a:t>
            </a:r>
          </a:p>
          <a:p>
            <a:pPr marL="171450" indent="-171450">
              <a:lnSpc>
                <a:spcPct val="150000"/>
              </a:lnSpc>
              <a:buFont typeface="Courier New" panose="02070309020205020404" pitchFamily="49" charset="0"/>
              <a:buChar char="o"/>
            </a:pPr>
            <a:r>
              <a:rPr lang="de-DE" sz="1200" dirty="0" smtClean="0">
                <a:latin typeface="Arial" panose="020B0604020202020204" pitchFamily="34" charset="0"/>
                <a:cs typeface="Arial" panose="020B0604020202020204" pitchFamily="34" charset="0"/>
              </a:rPr>
              <a:t>Leerrohre</a:t>
            </a:r>
          </a:p>
        </p:txBody>
      </p:sp>
      <p:pic>
        <p:nvPicPr>
          <p:cNvPr id="2" name="Grafik 1">
            <a:hlinkClick r:id="rId3" action="ppaction://hlinkfile"/>
          </p:cNvPr>
          <p:cNvPicPr>
            <a:picLocks noChangeAspect="1"/>
          </p:cNvPicPr>
          <p:nvPr/>
        </p:nvPicPr>
        <p:blipFill>
          <a:blip r:embed="rId4"/>
          <a:stretch>
            <a:fillRect/>
          </a:stretch>
        </p:blipFill>
        <p:spPr>
          <a:xfrm>
            <a:off x="873056" y="3873151"/>
            <a:ext cx="7999098" cy="2313364"/>
          </a:xfrm>
          <a:prstGeom prst="rect">
            <a:avLst/>
          </a:prstGeom>
          <a:ln>
            <a:solidFill>
              <a:schemeClr val="bg1">
                <a:lumMod val="65000"/>
              </a:schemeClr>
            </a:solidFill>
          </a:ln>
        </p:spPr>
      </p:pic>
    </p:spTree>
    <p:extLst>
      <p:ext uri="{BB962C8B-B14F-4D97-AF65-F5344CB8AC3E}">
        <p14:creationId xmlns:p14="http://schemas.microsoft.com/office/powerpoint/2010/main" val="4255943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5525729" y="5329084"/>
            <a:ext cx="3618271" cy="1248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 Box 13"/>
          <p:cNvSpPr txBox="1">
            <a:spLocks/>
          </p:cNvSpPr>
          <p:nvPr/>
        </p:nvSpPr>
        <p:spPr bwMode="auto">
          <a:xfrm>
            <a:off x="659082" y="471130"/>
            <a:ext cx="5548678" cy="92333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4200">
                <a:solidFill>
                  <a:srgbClr val="000000"/>
                </a:solidFill>
                <a:latin typeface="Gill Sans" pitchFamily="1" charset="0"/>
                <a:ea typeface="ヒラギノ角ゴ ProN W3" pitchFamily="1" charset="-128"/>
                <a:sym typeface="Gill Sans" pitchFamily="1" charset="0"/>
              </a:defRPr>
            </a:lvl1pPr>
            <a:lvl2pPr marL="742950" indent="-285750" algn="ctr">
              <a:defRPr sz="4200">
                <a:solidFill>
                  <a:srgbClr val="000000"/>
                </a:solidFill>
                <a:latin typeface="Gill Sans" pitchFamily="1" charset="0"/>
                <a:ea typeface="ヒラギノ角ゴ ProN W3" pitchFamily="1" charset="-128"/>
                <a:sym typeface="Gill Sans" pitchFamily="1" charset="0"/>
              </a:defRPr>
            </a:lvl2pPr>
            <a:lvl3pPr marL="1143000" indent="-228600" algn="ctr">
              <a:defRPr sz="4200">
                <a:solidFill>
                  <a:srgbClr val="000000"/>
                </a:solidFill>
                <a:latin typeface="Gill Sans" pitchFamily="1" charset="0"/>
                <a:ea typeface="ヒラギノ角ゴ ProN W3" pitchFamily="1" charset="-128"/>
                <a:sym typeface="Gill Sans" pitchFamily="1" charset="0"/>
              </a:defRPr>
            </a:lvl3pPr>
            <a:lvl4pPr marL="1600200" indent="-228600" algn="ctr">
              <a:defRPr sz="4200">
                <a:solidFill>
                  <a:srgbClr val="000000"/>
                </a:solidFill>
                <a:latin typeface="Gill Sans" pitchFamily="1" charset="0"/>
                <a:ea typeface="ヒラギノ角ゴ ProN W3" pitchFamily="1" charset="-128"/>
                <a:sym typeface="Gill Sans" pitchFamily="1" charset="0"/>
              </a:defRPr>
            </a:lvl4pPr>
            <a:lvl5pPr marL="2057400" indent="-228600" algn="ctr">
              <a:defRPr sz="42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9pPr>
          </a:lstStyle>
          <a:p>
            <a:pPr algn="l" eaLnBrk="1" hangingPunct="1">
              <a:spcBef>
                <a:spcPct val="50000"/>
              </a:spcBef>
            </a:pPr>
            <a:r>
              <a:rPr lang="de-DE" altLang="de-DE" sz="2400" b="1" dirty="0">
                <a:solidFill>
                  <a:srgbClr val="E4761C"/>
                </a:solidFill>
                <a:latin typeface="Arial" panose="020B0604020202020204" pitchFamily="34" charset="0"/>
                <a:cs typeface="Arial" panose="020B0604020202020204" pitchFamily="34" charset="0"/>
              </a:rPr>
              <a:t>3</a:t>
            </a:r>
            <a:r>
              <a:rPr lang="de-DE" altLang="de-DE" sz="2400" b="1" dirty="0" smtClean="0">
                <a:solidFill>
                  <a:srgbClr val="E4761C"/>
                </a:solidFill>
                <a:latin typeface="Arial" panose="020B0604020202020204" pitchFamily="34" charset="0"/>
                <a:cs typeface="Arial" panose="020B0604020202020204" pitchFamily="34" charset="0"/>
              </a:rPr>
              <a:t>. Erläuterungen zum Straßenbau</a:t>
            </a:r>
          </a:p>
          <a:p>
            <a:pPr algn="l" eaLnBrk="1" hangingPunct="1">
              <a:spcBef>
                <a:spcPct val="50000"/>
              </a:spcBef>
            </a:pPr>
            <a:r>
              <a:rPr lang="de-DE" altLang="de-DE" sz="2000" b="1" dirty="0" smtClean="0">
                <a:solidFill>
                  <a:schemeClr val="accent1"/>
                </a:solidFill>
                <a:latin typeface="Arial" panose="020B0604020202020204" pitchFamily="34" charset="0"/>
                <a:cs typeface="Arial" panose="020B0604020202020204" pitchFamily="34" charset="0"/>
              </a:rPr>
              <a:t>Neuplanung</a:t>
            </a:r>
            <a:endParaRPr lang="de-DE" altLang="de-DE" sz="2000" b="1" dirty="0">
              <a:solidFill>
                <a:schemeClr val="accent1"/>
              </a:solidFill>
              <a:latin typeface="Arial" panose="020B0604020202020204" pitchFamily="34" charset="0"/>
              <a:cs typeface="Arial" panose="020B0604020202020204" pitchFamily="34" charset="0"/>
            </a:endParaRPr>
          </a:p>
        </p:txBody>
      </p:sp>
      <p:sp>
        <p:nvSpPr>
          <p:cNvPr id="10" name="Rechteck 9"/>
          <p:cNvSpPr/>
          <p:nvPr/>
        </p:nvSpPr>
        <p:spPr>
          <a:xfrm>
            <a:off x="667874" y="1559008"/>
            <a:ext cx="1681871" cy="335156"/>
          </a:xfrm>
          <a:prstGeom prst="rect">
            <a:avLst/>
          </a:prstGeom>
        </p:spPr>
        <p:txBody>
          <a:bodyPr wrap="none">
            <a:spAutoFit/>
          </a:bodyPr>
          <a:lstStyle/>
          <a:p>
            <a:pPr>
              <a:lnSpc>
                <a:spcPct val="150000"/>
              </a:lnSpc>
            </a:pPr>
            <a:r>
              <a:rPr lang="de-DE" sz="1200" dirty="0" smtClean="0">
                <a:latin typeface="Arial" panose="020B0604020202020204" pitchFamily="34" charset="0"/>
                <a:cs typeface="Arial" panose="020B0604020202020204" pitchFamily="34" charset="0"/>
              </a:rPr>
              <a:t>Ausbauplan Mölleweg</a:t>
            </a:r>
          </a:p>
        </p:txBody>
      </p:sp>
      <p:sp>
        <p:nvSpPr>
          <p:cNvPr id="15" name="Rechteck 14"/>
          <p:cNvSpPr/>
          <p:nvPr/>
        </p:nvSpPr>
        <p:spPr>
          <a:xfrm>
            <a:off x="661649" y="4185860"/>
            <a:ext cx="1462260" cy="335156"/>
          </a:xfrm>
          <a:prstGeom prst="rect">
            <a:avLst/>
          </a:prstGeom>
        </p:spPr>
        <p:txBody>
          <a:bodyPr wrap="none">
            <a:spAutoFit/>
          </a:bodyPr>
          <a:lstStyle/>
          <a:p>
            <a:pPr>
              <a:lnSpc>
                <a:spcPct val="150000"/>
              </a:lnSpc>
            </a:pPr>
            <a:r>
              <a:rPr lang="de-DE" sz="1200" dirty="0" smtClean="0">
                <a:latin typeface="Arial" panose="020B0604020202020204" pitchFamily="34" charset="0"/>
                <a:cs typeface="Arial" panose="020B0604020202020204" pitchFamily="34" charset="0"/>
              </a:rPr>
              <a:t>Regelquerschnitt 1</a:t>
            </a:r>
          </a:p>
        </p:txBody>
      </p:sp>
      <p:pic>
        <p:nvPicPr>
          <p:cNvPr id="2" name="Grafik 1">
            <a:hlinkClick r:id="rId3" action="ppaction://hlinkfile"/>
          </p:cNvPr>
          <p:cNvPicPr>
            <a:picLocks noChangeAspect="1"/>
          </p:cNvPicPr>
          <p:nvPr/>
        </p:nvPicPr>
        <p:blipFill>
          <a:blip r:embed="rId4"/>
          <a:stretch>
            <a:fillRect/>
          </a:stretch>
        </p:blipFill>
        <p:spPr>
          <a:xfrm>
            <a:off x="749572" y="2029238"/>
            <a:ext cx="7983756" cy="2043588"/>
          </a:xfrm>
          <a:prstGeom prst="rect">
            <a:avLst/>
          </a:prstGeom>
          <a:ln>
            <a:solidFill>
              <a:schemeClr val="bg1">
                <a:lumMod val="75000"/>
              </a:schemeClr>
            </a:solidFill>
          </a:ln>
        </p:spPr>
      </p:pic>
      <p:pic>
        <p:nvPicPr>
          <p:cNvPr id="5" name="Grafik 4">
            <a:hlinkClick r:id="rId5" action="ppaction://hlinkfile"/>
          </p:cNvPr>
          <p:cNvPicPr>
            <a:picLocks noChangeAspect="1"/>
          </p:cNvPicPr>
          <p:nvPr/>
        </p:nvPicPr>
        <p:blipFill>
          <a:blip r:embed="rId6"/>
          <a:stretch>
            <a:fillRect/>
          </a:stretch>
        </p:blipFill>
        <p:spPr>
          <a:xfrm>
            <a:off x="749572" y="4634050"/>
            <a:ext cx="2446106" cy="1859527"/>
          </a:xfrm>
          <a:prstGeom prst="rect">
            <a:avLst/>
          </a:prstGeom>
          <a:ln>
            <a:solidFill>
              <a:schemeClr val="bg1">
                <a:lumMod val="65000"/>
              </a:schemeClr>
            </a:solidFill>
          </a:ln>
        </p:spPr>
      </p:pic>
      <p:sp>
        <p:nvSpPr>
          <p:cNvPr id="21" name="Rechteck 20"/>
          <p:cNvSpPr/>
          <p:nvPr/>
        </p:nvSpPr>
        <p:spPr>
          <a:xfrm>
            <a:off x="4715074" y="4230870"/>
            <a:ext cx="1462260" cy="335156"/>
          </a:xfrm>
          <a:prstGeom prst="rect">
            <a:avLst/>
          </a:prstGeom>
        </p:spPr>
        <p:txBody>
          <a:bodyPr wrap="none">
            <a:spAutoFit/>
          </a:bodyPr>
          <a:lstStyle/>
          <a:p>
            <a:pPr>
              <a:lnSpc>
                <a:spcPct val="150000"/>
              </a:lnSpc>
            </a:pPr>
            <a:r>
              <a:rPr lang="de-DE" sz="1200" dirty="0" smtClean="0">
                <a:latin typeface="Arial" panose="020B0604020202020204" pitchFamily="34" charset="0"/>
                <a:cs typeface="Arial" panose="020B0604020202020204" pitchFamily="34" charset="0"/>
              </a:rPr>
              <a:t>Regelquerschnitt 2</a:t>
            </a:r>
          </a:p>
        </p:txBody>
      </p:sp>
      <p:pic>
        <p:nvPicPr>
          <p:cNvPr id="6" name="Grafik 5">
            <a:hlinkClick r:id="rId7" action="ppaction://hlinkfile"/>
          </p:cNvPr>
          <p:cNvPicPr>
            <a:picLocks noChangeAspect="1"/>
          </p:cNvPicPr>
          <p:nvPr/>
        </p:nvPicPr>
        <p:blipFill>
          <a:blip r:embed="rId8"/>
          <a:stretch>
            <a:fillRect/>
          </a:stretch>
        </p:blipFill>
        <p:spPr>
          <a:xfrm>
            <a:off x="4788416" y="4606175"/>
            <a:ext cx="2520462" cy="1887402"/>
          </a:xfrm>
          <a:prstGeom prst="rect">
            <a:avLst/>
          </a:prstGeom>
          <a:ln>
            <a:solidFill>
              <a:schemeClr val="bg1">
                <a:lumMod val="65000"/>
              </a:schemeClr>
            </a:solidFill>
          </a:ln>
        </p:spPr>
      </p:pic>
    </p:spTree>
    <p:extLst>
      <p:ext uri="{BB962C8B-B14F-4D97-AF65-F5344CB8AC3E}">
        <p14:creationId xmlns:p14="http://schemas.microsoft.com/office/powerpoint/2010/main" val="1873522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3"/>
          <p:cNvSpPr txBox="1">
            <a:spLocks/>
          </p:cNvSpPr>
          <p:nvPr/>
        </p:nvSpPr>
        <p:spPr bwMode="auto">
          <a:xfrm>
            <a:off x="659082" y="471130"/>
            <a:ext cx="5548678" cy="92333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4200">
                <a:solidFill>
                  <a:srgbClr val="000000"/>
                </a:solidFill>
                <a:latin typeface="Gill Sans" pitchFamily="1" charset="0"/>
                <a:ea typeface="ヒラギノ角ゴ ProN W3" pitchFamily="1" charset="-128"/>
                <a:sym typeface="Gill Sans" pitchFamily="1" charset="0"/>
              </a:defRPr>
            </a:lvl1pPr>
            <a:lvl2pPr marL="742950" indent="-285750" algn="ctr">
              <a:defRPr sz="4200">
                <a:solidFill>
                  <a:srgbClr val="000000"/>
                </a:solidFill>
                <a:latin typeface="Gill Sans" pitchFamily="1" charset="0"/>
                <a:ea typeface="ヒラギノ角ゴ ProN W3" pitchFamily="1" charset="-128"/>
                <a:sym typeface="Gill Sans" pitchFamily="1" charset="0"/>
              </a:defRPr>
            </a:lvl2pPr>
            <a:lvl3pPr marL="1143000" indent="-228600" algn="ctr">
              <a:defRPr sz="4200">
                <a:solidFill>
                  <a:srgbClr val="000000"/>
                </a:solidFill>
                <a:latin typeface="Gill Sans" pitchFamily="1" charset="0"/>
                <a:ea typeface="ヒラギノ角ゴ ProN W3" pitchFamily="1" charset="-128"/>
                <a:sym typeface="Gill Sans" pitchFamily="1" charset="0"/>
              </a:defRPr>
            </a:lvl3pPr>
            <a:lvl4pPr marL="1600200" indent="-228600" algn="ctr">
              <a:defRPr sz="4200">
                <a:solidFill>
                  <a:srgbClr val="000000"/>
                </a:solidFill>
                <a:latin typeface="Gill Sans" pitchFamily="1" charset="0"/>
                <a:ea typeface="ヒラギノ角ゴ ProN W3" pitchFamily="1" charset="-128"/>
                <a:sym typeface="Gill Sans" pitchFamily="1" charset="0"/>
              </a:defRPr>
            </a:lvl4pPr>
            <a:lvl5pPr marL="2057400" indent="-228600" algn="ctr">
              <a:defRPr sz="42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9pPr>
          </a:lstStyle>
          <a:p>
            <a:pPr algn="l" eaLnBrk="1" hangingPunct="1">
              <a:spcBef>
                <a:spcPct val="50000"/>
              </a:spcBef>
            </a:pPr>
            <a:r>
              <a:rPr lang="de-DE" altLang="de-DE" sz="2400" b="1" dirty="0">
                <a:solidFill>
                  <a:srgbClr val="E4761C"/>
                </a:solidFill>
                <a:latin typeface="Arial" panose="020B0604020202020204" pitchFamily="34" charset="0"/>
                <a:cs typeface="Arial" panose="020B0604020202020204" pitchFamily="34" charset="0"/>
              </a:rPr>
              <a:t>3</a:t>
            </a:r>
            <a:r>
              <a:rPr lang="de-DE" altLang="de-DE" sz="2400" b="1" dirty="0" smtClean="0">
                <a:solidFill>
                  <a:srgbClr val="E4761C"/>
                </a:solidFill>
                <a:latin typeface="Arial" panose="020B0604020202020204" pitchFamily="34" charset="0"/>
                <a:cs typeface="Arial" panose="020B0604020202020204" pitchFamily="34" charset="0"/>
              </a:rPr>
              <a:t>. Erläuterungen zum Straßenbau</a:t>
            </a:r>
          </a:p>
          <a:p>
            <a:pPr algn="l" eaLnBrk="1" hangingPunct="1">
              <a:spcBef>
                <a:spcPct val="50000"/>
              </a:spcBef>
            </a:pPr>
            <a:r>
              <a:rPr lang="de-DE" altLang="de-DE" sz="2000" b="1" dirty="0" smtClean="0">
                <a:solidFill>
                  <a:schemeClr val="accent1"/>
                </a:solidFill>
                <a:latin typeface="Arial" panose="020B0604020202020204" pitchFamily="34" charset="0"/>
                <a:cs typeface="Arial" panose="020B0604020202020204" pitchFamily="34" charset="0"/>
              </a:rPr>
              <a:t>Neuplanung</a:t>
            </a:r>
            <a:endParaRPr lang="de-DE" altLang="de-DE" sz="2000" b="1" dirty="0">
              <a:solidFill>
                <a:schemeClr val="accent1"/>
              </a:solidFill>
              <a:latin typeface="Arial" panose="020B0604020202020204" pitchFamily="34" charset="0"/>
              <a:cs typeface="Arial" panose="020B0604020202020204" pitchFamily="34" charset="0"/>
            </a:endParaRPr>
          </a:p>
        </p:txBody>
      </p:sp>
      <p:sp>
        <p:nvSpPr>
          <p:cNvPr id="2" name="Textfeld 1"/>
          <p:cNvSpPr txBox="1"/>
          <p:nvPr/>
        </p:nvSpPr>
        <p:spPr>
          <a:xfrm>
            <a:off x="659082" y="1758461"/>
            <a:ext cx="7080785" cy="2677656"/>
          </a:xfrm>
          <a:prstGeom prst="rect">
            <a:avLst/>
          </a:prstGeom>
          <a:noFill/>
        </p:spPr>
        <p:txBody>
          <a:bodyPr wrap="none" rtlCol="0">
            <a:spAutoFit/>
          </a:bodyPr>
          <a:lstStyle/>
          <a:p>
            <a:r>
              <a:rPr lang="de-DE" sz="1200" b="1" dirty="0" smtClean="0">
                <a:latin typeface="Arial" panose="020B0604020202020204" pitchFamily="34" charset="0"/>
                <a:cs typeface="Arial" panose="020B0604020202020204" pitchFamily="34" charset="0"/>
              </a:rPr>
              <a:t>Gestaltungsvorschlag </a:t>
            </a:r>
          </a:p>
          <a:p>
            <a:endParaRPr lang="de-DE" sz="1200" dirty="0">
              <a:latin typeface="Arial" panose="020B0604020202020204" pitchFamily="34" charset="0"/>
              <a:cs typeface="Arial" panose="020B0604020202020204" pitchFamily="34" charset="0"/>
            </a:endParaRPr>
          </a:p>
          <a:p>
            <a:pPr marL="171450" indent="-171450">
              <a:buFont typeface="Courier New" panose="02070309020205020404" pitchFamily="49" charset="0"/>
              <a:buChar char="o"/>
            </a:pPr>
            <a:r>
              <a:rPr lang="de-DE" sz="1200" dirty="0" smtClean="0">
                <a:latin typeface="Arial" panose="020B0604020202020204" pitchFamily="34" charset="0"/>
                <a:cs typeface="Arial" panose="020B0604020202020204" pitchFamily="34" charset="0"/>
              </a:rPr>
              <a:t>Anschluss an den bereits fertiggestellten Mölleweg in Asphaltbauweise</a:t>
            </a:r>
          </a:p>
          <a:p>
            <a:pPr marL="171450" indent="-171450">
              <a:buFont typeface="Courier New" panose="02070309020205020404" pitchFamily="49" charset="0"/>
              <a:buChar char="o"/>
            </a:pPr>
            <a:endParaRPr lang="de-DE" sz="1200" dirty="0">
              <a:latin typeface="Arial" panose="020B0604020202020204" pitchFamily="34" charset="0"/>
              <a:cs typeface="Arial" panose="020B0604020202020204" pitchFamily="34" charset="0"/>
            </a:endParaRPr>
          </a:p>
          <a:p>
            <a:pPr marL="171450" indent="-171450">
              <a:buFont typeface="Courier New" panose="02070309020205020404" pitchFamily="49" charset="0"/>
              <a:buChar char="o"/>
            </a:pPr>
            <a:r>
              <a:rPr lang="de-DE" sz="1200" dirty="0" smtClean="0">
                <a:latin typeface="Arial" panose="020B0604020202020204" pitchFamily="34" charset="0"/>
                <a:cs typeface="Arial" panose="020B0604020202020204" pitchFamily="34" charset="0"/>
              </a:rPr>
              <a:t>Niederschlagswasser wird über eine Mittelrinne aufgefangen und dem Mischwasserkanal zugeführt</a:t>
            </a:r>
          </a:p>
          <a:p>
            <a:pPr marL="171450" indent="-171450">
              <a:buFont typeface="Courier New" panose="02070309020205020404" pitchFamily="49" charset="0"/>
              <a:buChar char="o"/>
            </a:pPr>
            <a:endParaRPr lang="de-DE" sz="1200" dirty="0" smtClean="0">
              <a:latin typeface="Arial" panose="020B0604020202020204" pitchFamily="34" charset="0"/>
              <a:cs typeface="Arial" panose="020B0604020202020204" pitchFamily="34" charset="0"/>
            </a:endParaRPr>
          </a:p>
          <a:p>
            <a:pPr marL="171450" indent="-171450">
              <a:buFont typeface="Courier New" panose="02070309020205020404" pitchFamily="49" charset="0"/>
              <a:buChar char="o"/>
            </a:pPr>
            <a:r>
              <a:rPr lang="de-DE" sz="1200" dirty="0" smtClean="0">
                <a:latin typeface="Arial" panose="020B0604020202020204" pitchFamily="34" charset="0"/>
                <a:cs typeface="Arial" panose="020B0604020202020204" pitchFamily="34" charset="0"/>
              </a:rPr>
              <a:t>Der Anschluss an die Dr. Cornelius Scholten Str. wird bis zum gepflasterten Gehweg asphaltiert</a:t>
            </a:r>
          </a:p>
          <a:p>
            <a:pPr marL="171450" indent="-171450">
              <a:buFont typeface="Courier New" panose="02070309020205020404" pitchFamily="49" charset="0"/>
              <a:buChar char="o"/>
            </a:pPr>
            <a:endParaRPr lang="de-DE" sz="1200" dirty="0" smtClean="0">
              <a:latin typeface="Arial" panose="020B0604020202020204" pitchFamily="34" charset="0"/>
              <a:cs typeface="Arial" panose="020B0604020202020204" pitchFamily="34" charset="0"/>
            </a:endParaRPr>
          </a:p>
          <a:p>
            <a:pPr marL="171450" indent="-171450">
              <a:buFont typeface="Courier New" panose="02070309020205020404" pitchFamily="49" charset="0"/>
              <a:buChar char="o"/>
            </a:pPr>
            <a:r>
              <a:rPr lang="de-DE" sz="1200" dirty="0" smtClean="0">
                <a:latin typeface="Arial" panose="020B0604020202020204" pitchFamily="34" charset="0"/>
                <a:cs typeface="Arial" panose="020B0604020202020204" pitchFamily="34" charset="0"/>
              </a:rPr>
              <a:t>Zur besseren Ausleuchtung werden 6 energiesparende LED-Leuchten aufgestellt</a:t>
            </a:r>
          </a:p>
          <a:p>
            <a:pPr marL="171450" indent="-171450">
              <a:buFont typeface="Courier New" panose="02070309020205020404" pitchFamily="49" charset="0"/>
              <a:buChar char="o"/>
            </a:pPr>
            <a:endParaRPr lang="de-DE" sz="1200" dirty="0">
              <a:latin typeface="Arial" panose="020B0604020202020204" pitchFamily="34" charset="0"/>
              <a:cs typeface="Arial" panose="020B0604020202020204" pitchFamily="34" charset="0"/>
            </a:endParaRPr>
          </a:p>
          <a:p>
            <a:pPr marL="171450" indent="-171450">
              <a:buFont typeface="Courier New" panose="02070309020205020404" pitchFamily="49" charset="0"/>
              <a:buChar char="o"/>
            </a:pPr>
            <a:r>
              <a:rPr lang="de-DE" sz="1200" dirty="0" smtClean="0">
                <a:latin typeface="Arial" panose="020B0604020202020204" pitchFamily="34" charset="0"/>
                <a:cs typeface="Arial" panose="020B0604020202020204" pitchFamily="34" charset="0"/>
              </a:rPr>
              <a:t>Im Bereich der Grundstücksgrenzen werden Anpassungsarbeiten durchgeführt </a:t>
            </a:r>
          </a:p>
          <a:p>
            <a:endParaRPr lang="de-DE" sz="1200" dirty="0">
              <a:latin typeface="Arial" panose="020B0604020202020204" pitchFamily="34" charset="0"/>
              <a:cs typeface="Arial" panose="020B0604020202020204" pitchFamily="34" charset="0"/>
            </a:endParaRPr>
          </a:p>
          <a:p>
            <a:r>
              <a:rPr lang="de-DE" sz="1200" dirty="0" smtClean="0">
                <a:latin typeface="Arial" panose="020B0604020202020204" pitchFamily="34" charset="0"/>
                <a:cs typeface="Arial" panose="020B0604020202020204" pitchFamily="34" charset="0"/>
              </a:rPr>
              <a:t> </a:t>
            </a:r>
            <a:endParaRPr lang="de-DE" sz="1200" dirty="0">
              <a:latin typeface="Arial" panose="020B0604020202020204" pitchFamily="34" charset="0"/>
              <a:cs typeface="Arial" panose="020B0604020202020204" pitchFamily="34" charset="0"/>
            </a:endParaRPr>
          </a:p>
          <a:p>
            <a:r>
              <a:rPr lang="de-DE" sz="1200" dirty="0" smtClean="0"/>
              <a:t>     </a:t>
            </a:r>
          </a:p>
        </p:txBody>
      </p:sp>
      <p:pic>
        <p:nvPicPr>
          <p:cNvPr id="7" name="Grafik 6"/>
          <p:cNvPicPr>
            <a:picLocks noChangeAspect="1"/>
          </p:cNvPicPr>
          <p:nvPr/>
        </p:nvPicPr>
        <p:blipFill rotWithShape="1">
          <a:blip r:embed="rId3"/>
          <a:srcRect l="803" t="37209" r="-803" b="11606"/>
          <a:stretch/>
        </p:blipFill>
        <p:spPr>
          <a:xfrm>
            <a:off x="659082" y="4087906"/>
            <a:ext cx="8361111" cy="2242556"/>
          </a:xfrm>
          <a:prstGeom prst="rect">
            <a:avLst/>
          </a:prstGeom>
        </p:spPr>
      </p:pic>
    </p:spTree>
    <p:extLst>
      <p:ext uri="{BB962C8B-B14F-4D97-AF65-F5344CB8AC3E}">
        <p14:creationId xmlns:p14="http://schemas.microsoft.com/office/powerpoint/2010/main" val="2334567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3"/>
          <p:cNvSpPr txBox="1">
            <a:spLocks/>
          </p:cNvSpPr>
          <p:nvPr/>
        </p:nvSpPr>
        <p:spPr bwMode="auto">
          <a:xfrm>
            <a:off x="671851" y="936007"/>
            <a:ext cx="3600450" cy="457200"/>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200">
                <a:solidFill>
                  <a:srgbClr val="000000"/>
                </a:solidFill>
                <a:latin typeface="Gill Sans" pitchFamily="1" charset="0"/>
                <a:ea typeface="ヒラギノ角ゴ ProN W3" pitchFamily="1" charset="-128"/>
                <a:sym typeface="Gill Sans" pitchFamily="1" charset="0"/>
              </a:defRPr>
            </a:lvl1pPr>
            <a:lvl2pPr marL="742950" indent="-285750" algn="ctr">
              <a:defRPr sz="4200">
                <a:solidFill>
                  <a:srgbClr val="000000"/>
                </a:solidFill>
                <a:latin typeface="Gill Sans" pitchFamily="1" charset="0"/>
                <a:ea typeface="ヒラギノ角ゴ ProN W3" pitchFamily="1" charset="-128"/>
                <a:sym typeface="Gill Sans" pitchFamily="1" charset="0"/>
              </a:defRPr>
            </a:lvl2pPr>
            <a:lvl3pPr marL="1143000" indent="-228600" algn="ctr">
              <a:defRPr sz="4200">
                <a:solidFill>
                  <a:srgbClr val="000000"/>
                </a:solidFill>
                <a:latin typeface="Gill Sans" pitchFamily="1" charset="0"/>
                <a:ea typeface="ヒラギノ角ゴ ProN W3" pitchFamily="1" charset="-128"/>
                <a:sym typeface="Gill Sans" pitchFamily="1" charset="0"/>
              </a:defRPr>
            </a:lvl3pPr>
            <a:lvl4pPr marL="1600200" indent="-228600" algn="ctr">
              <a:defRPr sz="4200">
                <a:solidFill>
                  <a:srgbClr val="000000"/>
                </a:solidFill>
                <a:latin typeface="Gill Sans" pitchFamily="1" charset="0"/>
                <a:ea typeface="ヒラギノ角ゴ ProN W3" pitchFamily="1" charset="-128"/>
                <a:sym typeface="Gill Sans" pitchFamily="1" charset="0"/>
              </a:defRPr>
            </a:lvl4pPr>
            <a:lvl5pPr marL="2057400" indent="-228600" algn="ctr">
              <a:defRPr sz="42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9pPr>
          </a:lstStyle>
          <a:p>
            <a:pPr algn="l" eaLnBrk="1" hangingPunct="1">
              <a:spcBef>
                <a:spcPct val="50000"/>
              </a:spcBef>
            </a:pPr>
            <a:r>
              <a:rPr lang="de-DE" altLang="de-DE" sz="2400" b="1" dirty="0" smtClean="0">
                <a:solidFill>
                  <a:srgbClr val="E4761C"/>
                </a:solidFill>
                <a:latin typeface="Arial" panose="020B0604020202020204" pitchFamily="34" charset="0"/>
                <a:cs typeface="Arial" panose="020B0604020202020204" pitchFamily="34" charset="0"/>
              </a:rPr>
              <a:t>Agenda</a:t>
            </a:r>
            <a:endParaRPr lang="de-DE" altLang="de-DE" sz="2400" b="1" dirty="0">
              <a:solidFill>
                <a:srgbClr val="E4761C"/>
              </a:solidFill>
              <a:latin typeface="Arial" panose="020B0604020202020204" pitchFamily="34" charset="0"/>
              <a:cs typeface="Arial" panose="020B0604020202020204" pitchFamily="34" charset="0"/>
            </a:endParaRPr>
          </a:p>
        </p:txBody>
      </p:sp>
      <p:sp>
        <p:nvSpPr>
          <p:cNvPr id="6" name="Textfeld 5"/>
          <p:cNvSpPr txBox="1"/>
          <p:nvPr/>
        </p:nvSpPr>
        <p:spPr>
          <a:xfrm>
            <a:off x="671851" y="2021702"/>
            <a:ext cx="4222879" cy="1846659"/>
          </a:xfrm>
          <a:prstGeom prst="rect">
            <a:avLst/>
          </a:prstGeom>
          <a:noFill/>
        </p:spPr>
        <p:txBody>
          <a:bodyPr wrap="square" rtlCol="0">
            <a:spAutoFit/>
          </a:bodyPr>
          <a:lstStyle/>
          <a:p>
            <a:pPr>
              <a:lnSpc>
                <a:spcPct val="150000"/>
              </a:lnSpc>
            </a:pPr>
            <a:endParaRPr lang="de-DE" sz="1000" b="1" dirty="0" smtClean="0">
              <a:solidFill>
                <a:schemeClr val="bg1">
                  <a:lumMod val="75000"/>
                </a:schemeClr>
              </a:solidFill>
              <a:latin typeface="Arial" panose="020B0604020202020204" pitchFamily="34" charset="0"/>
              <a:cs typeface="Arial" panose="020B0604020202020204" pitchFamily="34" charset="0"/>
            </a:endParaRPr>
          </a:p>
          <a:p>
            <a:pPr>
              <a:lnSpc>
                <a:spcPct val="150000"/>
              </a:lnSpc>
            </a:pPr>
            <a:r>
              <a:rPr lang="de-DE" sz="1000" b="1" dirty="0" smtClean="0">
                <a:solidFill>
                  <a:schemeClr val="bg1">
                    <a:lumMod val="75000"/>
                  </a:schemeClr>
                </a:solidFill>
                <a:latin typeface="Arial" panose="020B0604020202020204" pitchFamily="34" charset="0"/>
                <a:cs typeface="Arial" panose="020B0604020202020204" pitchFamily="34" charset="0"/>
              </a:rPr>
              <a:t>	</a:t>
            </a:r>
          </a:p>
          <a:p>
            <a:pPr>
              <a:lnSpc>
                <a:spcPct val="150000"/>
              </a:lnSpc>
            </a:pPr>
            <a:r>
              <a:rPr lang="de-DE" sz="1400" b="1" dirty="0" smtClean="0">
                <a:solidFill>
                  <a:schemeClr val="bg1">
                    <a:lumMod val="75000"/>
                  </a:schemeClr>
                </a:solidFill>
                <a:latin typeface="Arial" panose="020B0604020202020204" pitchFamily="34" charset="0"/>
                <a:cs typeface="Arial" panose="020B0604020202020204" pitchFamily="34" charset="0"/>
              </a:rPr>
              <a:t>2.      Erläuterung Kanal</a:t>
            </a:r>
          </a:p>
          <a:p>
            <a:pPr marL="1200150" lvl="2" indent="-285750">
              <a:lnSpc>
                <a:spcPct val="150000"/>
              </a:lnSpc>
              <a:buFont typeface="Arial" panose="020B0604020202020204" pitchFamily="34" charset="0"/>
              <a:buChar char="•"/>
            </a:pPr>
            <a:r>
              <a:rPr lang="de-DE" sz="1400" dirty="0" smtClean="0">
                <a:solidFill>
                  <a:schemeClr val="bg1">
                    <a:lumMod val="75000"/>
                  </a:schemeClr>
                </a:solidFill>
                <a:latin typeface="Arial" panose="020B0604020202020204" pitchFamily="34" charset="0"/>
                <a:cs typeface="Arial" panose="020B0604020202020204" pitchFamily="34" charset="0"/>
              </a:rPr>
              <a:t>Allgemeines</a:t>
            </a:r>
          </a:p>
          <a:p>
            <a:pPr marL="1200150" lvl="2" indent="-285750">
              <a:lnSpc>
                <a:spcPct val="150000"/>
              </a:lnSpc>
              <a:buFont typeface="Arial" panose="020B0604020202020204" pitchFamily="34" charset="0"/>
              <a:buChar char="•"/>
            </a:pPr>
            <a:r>
              <a:rPr lang="de-DE" sz="1400" dirty="0" smtClean="0">
                <a:solidFill>
                  <a:schemeClr val="bg1">
                    <a:lumMod val="75000"/>
                  </a:schemeClr>
                </a:solidFill>
                <a:latin typeface="Arial" panose="020B0604020202020204" pitchFamily="34" charset="0"/>
                <a:cs typeface="Arial" panose="020B0604020202020204" pitchFamily="34" charset="0"/>
              </a:rPr>
              <a:t>Bestand</a:t>
            </a:r>
          </a:p>
          <a:p>
            <a:pPr marL="1200150" lvl="2" indent="-285750">
              <a:lnSpc>
                <a:spcPct val="150000"/>
              </a:lnSpc>
              <a:buFont typeface="Arial" panose="020B0604020202020204" pitchFamily="34" charset="0"/>
              <a:buChar char="•"/>
            </a:pPr>
            <a:r>
              <a:rPr lang="de-DE" sz="1400" dirty="0" smtClean="0">
                <a:solidFill>
                  <a:schemeClr val="bg1">
                    <a:lumMod val="75000"/>
                  </a:schemeClr>
                </a:solidFill>
                <a:latin typeface="Arial" panose="020B0604020202020204" pitchFamily="34" charset="0"/>
                <a:cs typeface="Arial" panose="020B0604020202020204" pitchFamily="34" charset="0"/>
              </a:rPr>
              <a:t>Grundstücksanschlussleitung</a:t>
            </a:r>
          </a:p>
        </p:txBody>
      </p:sp>
      <p:sp>
        <p:nvSpPr>
          <p:cNvPr id="8" name="Textfeld 7"/>
          <p:cNvSpPr txBox="1"/>
          <p:nvPr/>
        </p:nvSpPr>
        <p:spPr>
          <a:xfrm>
            <a:off x="671851" y="3909492"/>
            <a:ext cx="4490998" cy="1492716"/>
          </a:xfrm>
          <a:prstGeom prst="rect">
            <a:avLst/>
          </a:prstGeom>
          <a:noFill/>
        </p:spPr>
        <p:txBody>
          <a:bodyPr wrap="square" rtlCol="0">
            <a:spAutoFit/>
          </a:bodyPr>
          <a:lstStyle/>
          <a:p>
            <a:pPr>
              <a:lnSpc>
                <a:spcPct val="200000"/>
              </a:lnSpc>
            </a:pPr>
            <a:r>
              <a:rPr lang="de-DE" sz="1400" b="1" dirty="0" smtClean="0">
                <a:solidFill>
                  <a:schemeClr val="bg1">
                    <a:lumMod val="75000"/>
                  </a:schemeClr>
                </a:solidFill>
                <a:latin typeface="Arial" panose="020B0604020202020204" pitchFamily="34" charset="0"/>
                <a:cs typeface="Arial" panose="020B0604020202020204" pitchFamily="34" charset="0"/>
              </a:rPr>
              <a:t>3.      Erläuterung Straßenbau</a:t>
            </a:r>
          </a:p>
          <a:p>
            <a:pPr marL="1200150" lvl="2" indent="-285750">
              <a:lnSpc>
                <a:spcPct val="150000"/>
              </a:lnSpc>
              <a:buFont typeface="Arial" panose="020B0604020202020204" pitchFamily="34" charset="0"/>
              <a:buChar char="•"/>
            </a:pPr>
            <a:r>
              <a:rPr lang="de-DE" sz="1400" dirty="0" smtClean="0">
                <a:solidFill>
                  <a:schemeClr val="bg1">
                    <a:lumMod val="75000"/>
                  </a:schemeClr>
                </a:solidFill>
                <a:latin typeface="Arial" panose="020B0604020202020204" pitchFamily="34" charset="0"/>
                <a:cs typeface="Arial" panose="020B0604020202020204" pitchFamily="34" charset="0"/>
              </a:rPr>
              <a:t>Bestand</a:t>
            </a:r>
          </a:p>
          <a:p>
            <a:pPr marL="1200150" lvl="2" indent="-285750">
              <a:lnSpc>
                <a:spcPct val="150000"/>
              </a:lnSpc>
              <a:buFont typeface="Arial" panose="020B0604020202020204" pitchFamily="34" charset="0"/>
              <a:buChar char="•"/>
            </a:pPr>
            <a:r>
              <a:rPr lang="de-DE" sz="1400" dirty="0" smtClean="0">
                <a:solidFill>
                  <a:schemeClr val="bg1">
                    <a:lumMod val="75000"/>
                  </a:schemeClr>
                </a:solidFill>
                <a:latin typeface="Arial" panose="020B0604020202020204" pitchFamily="34" charset="0"/>
                <a:cs typeface="Arial" panose="020B0604020202020204" pitchFamily="34" charset="0"/>
              </a:rPr>
              <a:t>Versorgungsleitungen</a:t>
            </a:r>
          </a:p>
          <a:p>
            <a:pPr marL="1200150" lvl="2" indent="-285750">
              <a:lnSpc>
                <a:spcPct val="150000"/>
              </a:lnSpc>
              <a:buFont typeface="Arial" panose="020B0604020202020204" pitchFamily="34" charset="0"/>
              <a:buChar char="•"/>
            </a:pPr>
            <a:r>
              <a:rPr lang="de-DE" sz="1400" dirty="0" smtClean="0">
                <a:solidFill>
                  <a:schemeClr val="bg1">
                    <a:lumMod val="75000"/>
                  </a:schemeClr>
                </a:solidFill>
                <a:latin typeface="Arial" panose="020B0604020202020204" pitchFamily="34" charset="0"/>
                <a:cs typeface="Arial" panose="020B0604020202020204" pitchFamily="34" charset="0"/>
              </a:rPr>
              <a:t>Neuplanung</a:t>
            </a:r>
          </a:p>
        </p:txBody>
      </p:sp>
      <p:sp>
        <p:nvSpPr>
          <p:cNvPr id="10" name="Textfeld 9"/>
          <p:cNvSpPr txBox="1"/>
          <p:nvPr/>
        </p:nvSpPr>
        <p:spPr>
          <a:xfrm>
            <a:off x="671851" y="1536006"/>
            <a:ext cx="3971867" cy="1169551"/>
          </a:xfrm>
          <a:prstGeom prst="rect">
            <a:avLst/>
          </a:prstGeom>
          <a:noFill/>
        </p:spPr>
        <p:txBody>
          <a:bodyPr wrap="square" rtlCol="0">
            <a:spAutoFit/>
          </a:bodyPr>
          <a:lstStyle/>
          <a:p>
            <a:pPr indent="-400050">
              <a:lnSpc>
                <a:spcPct val="200000"/>
              </a:lnSpc>
              <a:buFont typeface="+mj-lt"/>
              <a:buAutoNum type="romanUcPeriod"/>
            </a:pPr>
            <a:r>
              <a:rPr lang="de-DE" sz="1400" b="1" dirty="0">
                <a:solidFill>
                  <a:schemeClr val="bg1">
                    <a:lumMod val="75000"/>
                  </a:schemeClr>
                </a:solidFill>
                <a:latin typeface="Arial" panose="020B0604020202020204" pitchFamily="34" charset="0"/>
                <a:cs typeface="Arial" panose="020B0604020202020204" pitchFamily="34" charset="0"/>
              </a:rPr>
              <a:t> Festlegung der Straßenart</a:t>
            </a:r>
          </a:p>
          <a:p>
            <a:pPr marL="1200150" lvl="2" indent="-285750">
              <a:lnSpc>
                <a:spcPct val="150000"/>
              </a:lnSpc>
              <a:buFont typeface="Arial" panose="020B0604020202020204" pitchFamily="34" charset="0"/>
              <a:buChar char="•"/>
            </a:pPr>
            <a:r>
              <a:rPr lang="de-DE" sz="1400" dirty="0" smtClean="0">
                <a:solidFill>
                  <a:schemeClr val="bg1">
                    <a:lumMod val="75000"/>
                  </a:schemeClr>
                </a:solidFill>
                <a:latin typeface="Arial" panose="020B0604020202020204" pitchFamily="34" charset="0"/>
                <a:cs typeface="Arial" panose="020B0604020202020204" pitchFamily="34" charset="0"/>
              </a:rPr>
              <a:t>Anliegerstraße</a:t>
            </a:r>
          </a:p>
          <a:p>
            <a:pPr>
              <a:lnSpc>
                <a:spcPct val="150000"/>
              </a:lnSpc>
            </a:pPr>
            <a:r>
              <a:rPr lang="de-DE" sz="1400" b="1" dirty="0" smtClean="0">
                <a:solidFill>
                  <a:schemeClr val="bg1">
                    <a:lumMod val="75000"/>
                  </a:schemeClr>
                </a:solidFill>
                <a:latin typeface="Arial" panose="020B0604020202020204" pitchFamily="34" charset="0"/>
                <a:cs typeface="Arial" panose="020B0604020202020204" pitchFamily="34" charset="0"/>
              </a:rPr>
              <a:t>	</a:t>
            </a:r>
          </a:p>
        </p:txBody>
      </p:sp>
      <p:sp>
        <p:nvSpPr>
          <p:cNvPr id="11" name="Textfeld 10"/>
          <p:cNvSpPr txBox="1"/>
          <p:nvPr/>
        </p:nvSpPr>
        <p:spPr>
          <a:xfrm>
            <a:off x="671851" y="6029895"/>
            <a:ext cx="3600450" cy="461665"/>
          </a:xfrm>
          <a:prstGeom prst="rect">
            <a:avLst/>
          </a:prstGeom>
          <a:noFill/>
        </p:spPr>
        <p:txBody>
          <a:bodyPr wrap="square" rtlCol="0">
            <a:spAutoFit/>
          </a:bodyPr>
          <a:lstStyle/>
          <a:p>
            <a:r>
              <a:rPr lang="de-DE" sz="1400" b="1" dirty="0" smtClean="0">
                <a:solidFill>
                  <a:schemeClr val="bg1">
                    <a:lumMod val="75000"/>
                  </a:schemeClr>
                </a:solidFill>
                <a:latin typeface="Arial" panose="020B0604020202020204" pitchFamily="34" charset="0"/>
                <a:cs typeface="Arial" panose="020B0604020202020204" pitchFamily="34" charset="0"/>
              </a:rPr>
              <a:t>5.      Straßenausbaueiträge</a:t>
            </a:r>
          </a:p>
          <a:p>
            <a:endParaRPr lang="de-DE" sz="1000" b="1" dirty="0">
              <a:solidFill>
                <a:schemeClr val="bg1">
                  <a:lumMod val="75000"/>
                </a:schemeClr>
              </a:solidFill>
              <a:latin typeface="Arial" panose="020B0604020202020204" pitchFamily="34" charset="0"/>
              <a:cs typeface="Arial" panose="020B0604020202020204" pitchFamily="34" charset="0"/>
            </a:endParaRPr>
          </a:p>
        </p:txBody>
      </p:sp>
      <p:sp>
        <p:nvSpPr>
          <p:cNvPr id="12" name="Textfeld 11"/>
          <p:cNvSpPr txBox="1"/>
          <p:nvPr/>
        </p:nvSpPr>
        <p:spPr>
          <a:xfrm>
            <a:off x="671851" y="5505651"/>
            <a:ext cx="1978639" cy="461665"/>
          </a:xfrm>
          <a:prstGeom prst="rect">
            <a:avLst/>
          </a:prstGeom>
          <a:noFill/>
        </p:spPr>
        <p:txBody>
          <a:bodyPr wrap="square" rtlCol="0">
            <a:spAutoFit/>
          </a:bodyPr>
          <a:lstStyle/>
          <a:p>
            <a:r>
              <a:rPr lang="de-DE" sz="1400" b="1" dirty="0" smtClean="0">
                <a:solidFill>
                  <a:srgbClr val="0070C0"/>
                </a:solidFill>
                <a:latin typeface="Arial" panose="020B0604020202020204" pitchFamily="34" charset="0"/>
                <a:cs typeface="Arial" panose="020B0604020202020204" pitchFamily="34" charset="0"/>
              </a:rPr>
              <a:t>4.      Zeitschiene</a:t>
            </a:r>
          </a:p>
          <a:p>
            <a:endParaRPr lang="de-DE" sz="1000" b="1"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9847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3"/>
          <p:cNvSpPr txBox="1">
            <a:spLocks/>
          </p:cNvSpPr>
          <p:nvPr/>
        </p:nvSpPr>
        <p:spPr bwMode="auto">
          <a:xfrm>
            <a:off x="671851" y="936007"/>
            <a:ext cx="3600450" cy="457200"/>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200">
                <a:solidFill>
                  <a:srgbClr val="000000"/>
                </a:solidFill>
                <a:latin typeface="Gill Sans" pitchFamily="1" charset="0"/>
                <a:ea typeface="ヒラギノ角ゴ ProN W3" pitchFamily="1" charset="-128"/>
                <a:sym typeface="Gill Sans" pitchFamily="1" charset="0"/>
              </a:defRPr>
            </a:lvl1pPr>
            <a:lvl2pPr marL="742950" indent="-285750" algn="ctr">
              <a:defRPr sz="4200">
                <a:solidFill>
                  <a:srgbClr val="000000"/>
                </a:solidFill>
                <a:latin typeface="Gill Sans" pitchFamily="1" charset="0"/>
                <a:ea typeface="ヒラギノ角ゴ ProN W3" pitchFamily="1" charset="-128"/>
                <a:sym typeface="Gill Sans" pitchFamily="1" charset="0"/>
              </a:defRPr>
            </a:lvl2pPr>
            <a:lvl3pPr marL="1143000" indent="-228600" algn="ctr">
              <a:defRPr sz="4200">
                <a:solidFill>
                  <a:srgbClr val="000000"/>
                </a:solidFill>
                <a:latin typeface="Gill Sans" pitchFamily="1" charset="0"/>
                <a:ea typeface="ヒラギノ角ゴ ProN W3" pitchFamily="1" charset="-128"/>
                <a:sym typeface="Gill Sans" pitchFamily="1" charset="0"/>
              </a:defRPr>
            </a:lvl3pPr>
            <a:lvl4pPr marL="1600200" indent="-228600" algn="ctr">
              <a:defRPr sz="4200">
                <a:solidFill>
                  <a:srgbClr val="000000"/>
                </a:solidFill>
                <a:latin typeface="Gill Sans" pitchFamily="1" charset="0"/>
                <a:ea typeface="ヒラギノ角ゴ ProN W3" pitchFamily="1" charset="-128"/>
                <a:sym typeface="Gill Sans" pitchFamily="1" charset="0"/>
              </a:defRPr>
            </a:lvl4pPr>
            <a:lvl5pPr marL="2057400" indent="-228600" algn="ctr">
              <a:defRPr sz="42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9pPr>
          </a:lstStyle>
          <a:p>
            <a:pPr algn="l" eaLnBrk="1" hangingPunct="1">
              <a:spcBef>
                <a:spcPct val="50000"/>
              </a:spcBef>
            </a:pPr>
            <a:r>
              <a:rPr lang="de-DE" altLang="de-DE" sz="2400" b="1" dirty="0" smtClean="0">
                <a:solidFill>
                  <a:srgbClr val="E4761C"/>
                </a:solidFill>
                <a:latin typeface="Arial" panose="020B0604020202020204" pitchFamily="34" charset="0"/>
                <a:cs typeface="Arial" panose="020B0604020202020204" pitchFamily="34" charset="0"/>
              </a:rPr>
              <a:t>Agenda</a:t>
            </a:r>
            <a:endParaRPr lang="de-DE" altLang="de-DE" sz="2400" b="1" dirty="0">
              <a:solidFill>
                <a:srgbClr val="E4761C"/>
              </a:solidFill>
              <a:latin typeface="Arial" panose="020B0604020202020204" pitchFamily="34" charset="0"/>
              <a:cs typeface="Arial" panose="020B0604020202020204" pitchFamily="34" charset="0"/>
            </a:endParaRPr>
          </a:p>
        </p:txBody>
      </p:sp>
      <p:sp>
        <p:nvSpPr>
          <p:cNvPr id="6" name="Textfeld 5"/>
          <p:cNvSpPr txBox="1"/>
          <p:nvPr/>
        </p:nvSpPr>
        <p:spPr>
          <a:xfrm>
            <a:off x="671851" y="2021702"/>
            <a:ext cx="4222879" cy="1846659"/>
          </a:xfrm>
          <a:prstGeom prst="rect">
            <a:avLst/>
          </a:prstGeom>
          <a:noFill/>
        </p:spPr>
        <p:txBody>
          <a:bodyPr wrap="square" rtlCol="0">
            <a:spAutoFit/>
          </a:bodyPr>
          <a:lstStyle/>
          <a:p>
            <a:pPr>
              <a:lnSpc>
                <a:spcPct val="150000"/>
              </a:lnSpc>
            </a:pPr>
            <a:endParaRPr lang="de-DE" sz="1000" b="1" dirty="0" smtClean="0">
              <a:solidFill>
                <a:schemeClr val="accent1">
                  <a:lumMod val="75000"/>
                </a:schemeClr>
              </a:solidFill>
              <a:latin typeface="Arial" panose="020B0604020202020204" pitchFamily="34" charset="0"/>
              <a:cs typeface="Arial" panose="020B0604020202020204" pitchFamily="34" charset="0"/>
            </a:endParaRPr>
          </a:p>
          <a:p>
            <a:pPr>
              <a:lnSpc>
                <a:spcPct val="150000"/>
              </a:lnSpc>
            </a:pPr>
            <a:r>
              <a:rPr lang="de-DE" sz="1000" b="1" dirty="0" smtClean="0">
                <a:solidFill>
                  <a:schemeClr val="accent1">
                    <a:lumMod val="75000"/>
                  </a:schemeClr>
                </a:solidFill>
                <a:latin typeface="Arial" panose="020B0604020202020204" pitchFamily="34" charset="0"/>
                <a:cs typeface="Arial" panose="020B0604020202020204" pitchFamily="34" charset="0"/>
              </a:rPr>
              <a:t>	</a:t>
            </a:r>
          </a:p>
          <a:p>
            <a:pPr>
              <a:lnSpc>
                <a:spcPct val="150000"/>
              </a:lnSpc>
            </a:pPr>
            <a:r>
              <a:rPr lang="de-DE" sz="1400" b="1" dirty="0" smtClean="0">
                <a:solidFill>
                  <a:schemeClr val="accent1">
                    <a:lumMod val="75000"/>
                  </a:schemeClr>
                </a:solidFill>
                <a:latin typeface="Arial" panose="020B0604020202020204" pitchFamily="34" charset="0"/>
                <a:cs typeface="Arial" panose="020B0604020202020204" pitchFamily="34" charset="0"/>
              </a:rPr>
              <a:t>2.      Erläuterung Kanal</a:t>
            </a:r>
          </a:p>
          <a:p>
            <a:pPr marL="1200150" lvl="2" indent="-285750">
              <a:lnSpc>
                <a:spcPct val="150000"/>
              </a:lnSpc>
              <a:buFont typeface="Arial" panose="020B0604020202020204" pitchFamily="34" charset="0"/>
              <a:buChar char="•"/>
            </a:pPr>
            <a:r>
              <a:rPr lang="de-DE" sz="1400" dirty="0" smtClean="0">
                <a:solidFill>
                  <a:srgbClr val="E4761C"/>
                </a:solidFill>
                <a:latin typeface="Arial" panose="020B0604020202020204" pitchFamily="34" charset="0"/>
                <a:cs typeface="Arial" panose="020B0604020202020204" pitchFamily="34" charset="0"/>
              </a:rPr>
              <a:t>Allgemeines</a:t>
            </a:r>
          </a:p>
          <a:p>
            <a:pPr marL="1200150" lvl="2" indent="-285750">
              <a:lnSpc>
                <a:spcPct val="150000"/>
              </a:lnSpc>
              <a:buFont typeface="Arial" panose="020B0604020202020204" pitchFamily="34" charset="0"/>
              <a:buChar char="•"/>
            </a:pPr>
            <a:r>
              <a:rPr lang="de-DE" sz="1400" dirty="0" smtClean="0">
                <a:solidFill>
                  <a:srgbClr val="E4761C"/>
                </a:solidFill>
                <a:latin typeface="Arial" panose="020B0604020202020204" pitchFamily="34" charset="0"/>
                <a:cs typeface="Arial" panose="020B0604020202020204" pitchFamily="34" charset="0"/>
              </a:rPr>
              <a:t>Bestand</a:t>
            </a:r>
          </a:p>
          <a:p>
            <a:pPr marL="1200150" lvl="2" indent="-285750">
              <a:lnSpc>
                <a:spcPct val="150000"/>
              </a:lnSpc>
              <a:buFont typeface="Arial" panose="020B0604020202020204" pitchFamily="34" charset="0"/>
              <a:buChar char="•"/>
            </a:pPr>
            <a:r>
              <a:rPr lang="de-DE" sz="1400" dirty="0" smtClean="0">
                <a:solidFill>
                  <a:srgbClr val="E4761C"/>
                </a:solidFill>
                <a:latin typeface="Arial" panose="020B0604020202020204" pitchFamily="34" charset="0"/>
                <a:cs typeface="Arial" panose="020B0604020202020204" pitchFamily="34" charset="0"/>
              </a:rPr>
              <a:t>Grundstücksanschlussleitung</a:t>
            </a:r>
          </a:p>
        </p:txBody>
      </p:sp>
      <p:sp>
        <p:nvSpPr>
          <p:cNvPr id="8" name="Textfeld 7"/>
          <p:cNvSpPr txBox="1"/>
          <p:nvPr/>
        </p:nvSpPr>
        <p:spPr>
          <a:xfrm>
            <a:off x="671851" y="3820857"/>
            <a:ext cx="4490998" cy="1492716"/>
          </a:xfrm>
          <a:prstGeom prst="rect">
            <a:avLst/>
          </a:prstGeom>
          <a:noFill/>
        </p:spPr>
        <p:txBody>
          <a:bodyPr wrap="square" rtlCol="0">
            <a:spAutoFit/>
          </a:bodyPr>
          <a:lstStyle/>
          <a:p>
            <a:pPr>
              <a:lnSpc>
                <a:spcPct val="200000"/>
              </a:lnSpc>
            </a:pPr>
            <a:r>
              <a:rPr lang="de-DE" sz="1400" b="1" dirty="0" smtClean="0">
                <a:solidFill>
                  <a:schemeClr val="accent1">
                    <a:lumMod val="75000"/>
                  </a:schemeClr>
                </a:solidFill>
                <a:latin typeface="Arial" panose="020B0604020202020204" pitchFamily="34" charset="0"/>
                <a:cs typeface="Arial" panose="020B0604020202020204" pitchFamily="34" charset="0"/>
              </a:rPr>
              <a:t>3.      Erläuterung Straßenbau</a:t>
            </a:r>
          </a:p>
          <a:p>
            <a:pPr marL="1200150" lvl="2" indent="-285750">
              <a:lnSpc>
                <a:spcPct val="150000"/>
              </a:lnSpc>
              <a:buFont typeface="Arial" panose="020B0604020202020204" pitchFamily="34" charset="0"/>
              <a:buChar char="•"/>
            </a:pPr>
            <a:r>
              <a:rPr lang="de-DE" sz="1400" dirty="0" smtClean="0">
                <a:solidFill>
                  <a:srgbClr val="E4761C"/>
                </a:solidFill>
                <a:latin typeface="Arial" panose="020B0604020202020204" pitchFamily="34" charset="0"/>
                <a:cs typeface="Arial" panose="020B0604020202020204" pitchFamily="34" charset="0"/>
              </a:rPr>
              <a:t>Bestand</a:t>
            </a:r>
          </a:p>
          <a:p>
            <a:pPr marL="1200150" lvl="2" indent="-285750">
              <a:lnSpc>
                <a:spcPct val="150000"/>
              </a:lnSpc>
              <a:buFont typeface="Arial" panose="020B0604020202020204" pitchFamily="34" charset="0"/>
              <a:buChar char="•"/>
            </a:pPr>
            <a:r>
              <a:rPr lang="de-DE" sz="1400" dirty="0" smtClean="0">
                <a:solidFill>
                  <a:srgbClr val="E4761C"/>
                </a:solidFill>
                <a:latin typeface="Arial" panose="020B0604020202020204" pitchFamily="34" charset="0"/>
                <a:cs typeface="Arial" panose="020B0604020202020204" pitchFamily="34" charset="0"/>
              </a:rPr>
              <a:t>Versorgungsleitungen</a:t>
            </a:r>
          </a:p>
          <a:p>
            <a:pPr marL="1200150" lvl="2" indent="-285750">
              <a:lnSpc>
                <a:spcPct val="150000"/>
              </a:lnSpc>
              <a:buFont typeface="Arial" panose="020B0604020202020204" pitchFamily="34" charset="0"/>
              <a:buChar char="•"/>
            </a:pPr>
            <a:r>
              <a:rPr lang="de-DE" sz="1400" dirty="0" smtClean="0">
                <a:solidFill>
                  <a:srgbClr val="E4761C"/>
                </a:solidFill>
                <a:latin typeface="Arial" panose="020B0604020202020204" pitchFamily="34" charset="0"/>
                <a:cs typeface="Arial" panose="020B0604020202020204" pitchFamily="34" charset="0"/>
              </a:rPr>
              <a:t>Neuplanung</a:t>
            </a:r>
          </a:p>
        </p:txBody>
      </p:sp>
      <p:sp>
        <p:nvSpPr>
          <p:cNvPr id="10" name="Textfeld 9"/>
          <p:cNvSpPr txBox="1"/>
          <p:nvPr/>
        </p:nvSpPr>
        <p:spPr>
          <a:xfrm>
            <a:off x="671851" y="1544971"/>
            <a:ext cx="3971867" cy="1169551"/>
          </a:xfrm>
          <a:prstGeom prst="rect">
            <a:avLst/>
          </a:prstGeom>
          <a:noFill/>
        </p:spPr>
        <p:txBody>
          <a:bodyPr wrap="square" rtlCol="0">
            <a:spAutoFit/>
          </a:bodyPr>
          <a:lstStyle/>
          <a:p>
            <a:pPr indent="-400050">
              <a:lnSpc>
                <a:spcPct val="200000"/>
              </a:lnSpc>
              <a:buFont typeface="+mj-lt"/>
              <a:buAutoNum type="romanUcPeriod"/>
            </a:pPr>
            <a:r>
              <a:rPr lang="de-DE" sz="1400" b="1" dirty="0">
                <a:solidFill>
                  <a:schemeClr val="accent1">
                    <a:lumMod val="75000"/>
                  </a:schemeClr>
                </a:solidFill>
                <a:latin typeface="Arial" panose="020B0604020202020204" pitchFamily="34" charset="0"/>
                <a:cs typeface="Arial" panose="020B0604020202020204" pitchFamily="34" charset="0"/>
              </a:rPr>
              <a:t> Festlegung der Straßenart</a:t>
            </a:r>
          </a:p>
          <a:p>
            <a:pPr marL="1200150" lvl="2" indent="-285750">
              <a:lnSpc>
                <a:spcPct val="150000"/>
              </a:lnSpc>
              <a:buFont typeface="Arial" panose="020B0604020202020204" pitchFamily="34" charset="0"/>
              <a:buChar char="•"/>
            </a:pPr>
            <a:r>
              <a:rPr lang="de-DE" sz="1400" dirty="0" smtClean="0">
                <a:solidFill>
                  <a:srgbClr val="E4761C"/>
                </a:solidFill>
                <a:latin typeface="Arial" panose="020B0604020202020204" pitchFamily="34" charset="0"/>
                <a:cs typeface="Arial" panose="020B0604020202020204" pitchFamily="34" charset="0"/>
              </a:rPr>
              <a:t>Anliegerstraße</a:t>
            </a:r>
          </a:p>
          <a:p>
            <a:pPr>
              <a:lnSpc>
                <a:spcPct val="150000"/>
              </a:lnSpc>
            </a:pPr>
            <a:r>
              <a:rPr lang="de-DE" sz="1400" b="1" dirty="0" smtClean="0">
                <a:latin typeface="Arial" panose="020B0604020202020204" pitchFamily="34" charset="0"/>
                <a:cs typeface="Arial" panose="020B0604020202020204" pitchFamily="34" charset="0"/>
              </a:rPr>
              <a:t>	</a:t>
            </a:r>
          </a:p>
        </p:txBody>
      </p:sp>
      <p:sp>
        <p:nvSpPr>
          <p:cNvPr id="11" name="Textfeld 10"/>
          <p:cNvSpPr txBox="1"/>
          <p:nvPr/>
        </p:nvSpPr>
        <p:spPr>
          <a:xfrm>
            <a:off x="671851" y="5994037"/>
            <a:ext cx="3600450" cy="461665"/>
          </a:xfrm>
          <a:prstGeom prst="rect">
            <a:avLst/>
          </a:prstGeom>
          <a:noFill/>
        </p:spPr>
        <p:txBody>
          <a:bodyPr wrap="square" rtlCol="0">
            <a:spAutoFit/>
          </a:bodyPr>
          <a:lstStyle/>
          <a:p>
            <a:r>
              <a:rPr lang="de-DE" sz="1400" b="1" dirty="0" smtClean="0">
                <a:solidFill>
                  <a:schemeClr val="accent1">
                    <a:lumMod val="75000"/>
                  </a:schemeClr>
                </a:solidFill>
                <a:latin typeface="Arial" panose="020B0604020202020204" pitchFamily="34" charset="0"/>
                <a:cs typeface="Arial" panose="020B0604020202020204" pitchFamily="34" charset="0"/>
              </a:rPr>
              <a:t>5.      Straßenausbaueiträge</a:t>
            </a:r>
          </a:p>
          <a:p>
            <a:endParaRPr lang="de-DE" sz="1000" b="1" dirty="0">
              <a:solidFill>
                <a:schemeClr val="accent1">
                  <a:lumMod val="75000"/>
                </a:schemeClr>
              </a:solidFill>
              <a:latin typeface="Arial" panose="020B0604020202020204" pitchFamily="34" charset="0"/>
              <a:cs typeface="Arial" panose="020B0604020202020204" pitchFamily="34" charset="0"/>
            </a:endParaRPr>
          </a:p>
        </p:txBody>
      </p:sp>
      <p:sp>
        <p:nvSpPr>
          <p:cNvPr id="12" name="Textfeld 11"/>
          <p:cNvSpPr txBox="1"/>
          <p:nvPr/>
        </p:nvSpPr>
        <p:spPr>
          <a:xfrm>
            <a:off x="671851" y="5398076"/>
            <a:ext cx="1978639" cy="461665"/>
          </a:xfrm>
          <a:prstGeom prst="rect">
            <a:avLst/>
          </a:prstGeom>
          <a:noFill/>
        </p:spPr>
        <p:txBody>
          <a:bodyPr wrap="square" rtlCol="0">
            <a:spAutoFit/>
          </a:bodyPr>
          <a:lstStyle/>
          <a:p>
            <a:r>
              <a:rPr lang="de-DE" sz="1400" b="1" dirty="0" smtClean="0">
                <a:solidFill>
                  <a:schemeClr val="accent1">
                    <a:lumMod val="75000"/>
                  </a:schemeClr>
                </a:solidFill>
                <a:latin typeface="Arial" panose="020B0604020202020204" pitchFamily="34" charset="0"/>
                <a:cs typeface="Arial" panose="020B0604020202020204" pitchFamily="34" charset="0"/>
              </a:rPr>
              <a:t>4.      Zeitschiene</a:t>
            </a:r>
          </a:p>
          <a:p>
            <a:endParaRPr lang="de-DE" sz="10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9239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3"/>
          <p:cNvSpPr txBox="1">
            <a:spLocks/>
          </p:cNvSpPr>
          <p:nvPr/>
        </p:nvSpPr>
        <p:spPr bwMode="auto">
          <a:xfrm>
            <a:off x="684482" y="880705"/>
            <a:ext cx="5548678" cy="461665"/>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4200">
                <a:solidFill>
                  <a:srgbClr val="000000"/>
                </a:solidFill>
                <a:latin typeface="Gill Sans" pitchFamily="1" charset="0"/>
                <a:ea typeface="ヒラギノ角ゴ ProN W3" pitchFamily="1" charset="-128"/>
                <a:sym typeface="Gill Sans" pitchFamily="1" charset="0"/>
              </a:defRPr>
            </a:lvl1pPr>
            <a:lvl2pPr marL="742950" indent="-285750" algn="ctr">
              <a:defRPr sz="4200">
                <a:solidFill>
                  <a:srgbClr val="000000"/>
                </a:solidFill>
                <a:latin typeface="Gill Sans" pitchFamily="1" charset="0"/>
                <a:ea typeface="ヒラギノ角ゴ ProN W3" pitchFamily="1" charset="-128"/>
                <a:sym typeface="Gill Sans" pitchFamily="1" charset="0"/>
              </a:defRPr>
            </a:lvl2pPr>
            <a:lvl3pPr marL="1143000" indent="-228600" algn="ctr">
              <a:defRPr sz="4200">
                <a:solidFill>
                  <a:srgbClr val="000000"/>
                </a:solidFill>
                <a:latin typeface="Gill Sans" pitchFamily="1" charset="0"/>
                <a:ea typeface="ヒラギノ角ゴ ProN W3" pitchFamily="1" charset="-128"/>
                <a:sym typeface="Gill Sans" pitchFamily="1" charset="0"/>
              </a:defRPr>
            </a:lvl3pPr>
            <a:lvl4pPr marL="1600200" indent="-228600" algn="ctr">
              <a:defRPr sz="4200">
                <a:solidFill>
                  <a:srgbClr val="000000"/>
                </a:solidFill>
                <a:latin typeface="Gill Sans" pitchFamily="1" charset="0"/>
                <a:ea typeface="ヒラギノ角ゴ ProN W3" pitchFamily="1" charset="-128"/>
                <a:sym typeface="Gill Sans" pitchFamily="1" charset="0"/>
              </a:defRPr>
            </a:lvl4pPr>
            <a:lvl5pPr marL="2057400" indent="-228600" algn="ctr">
              <a:defRPr sz="42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9pPr>
          </a:lstStyle>
          <a:p>
            <a:pPr algn="l" eaLnBrk="1" hangingPunct="1">
              <a:spcBef>
                <a:spcPct val="50000"/>
              </a:spcBef>
            </a:pPr>
            <a:r>
              <a:rPr lang="de-DE" altLang="de-DE" sz="2400" b="1" dirty="0" smtClean="0">
                <a:solidFill>
                  <a:srgbClr val="E4761C"/>
                </a:solidFill>
                <a:latin typeface="Arial" panose="020B0604020202020204" pitchFamily="34" charset="0"/>
                <a:cs typeface="Arial" panose="020B0604020202020204" pitchFamily="34" charset="0"/>
              </a:rPr>
              <a:t>4. Zeitschiene</a:t>
            </a:r>
            <a:endParaRPr lang="de-DE" altLang="de-DE" sz="2000" b="1" dirty="0">
              <a:solidFill>
                <a:schemeClr val="accent1"/>
              </a:solidFill>
              <a:latin typeface="Arial" panose="020B0604020202020204" pitchFamily="34" charset="0"/>
              <a:cs typeface="Arial" panose="020B0604020202020204" pitchFamily="34" charset="0"/>
            </a:endParaRPr>
          </a:p>
        </p:txBody>
      </p:sp>
      <p:cxnSp>
        <p:nvCxnSpPr>
          <p:cNvPr id="8" name="Gerade Verbindung mit Pfeil 7"/>
          <p:cNvCxnSpPr/>
          <p:nvPr/>
        </p:nvCxnSpPr>
        <p:spPr>
          <a:xfrm>
            <a:off x="923737" y="3453353"/>
            <a:ext cx="7620000" cy="28575"/>
          </a:xfrm>
          <a:prstGeom prst="straightConnector1">
            <a:avLst/>
          </a:prstGeom>
          <a:ln w="76200">
            <a:tailEnd type="triangle"/>
          </a:ln>
        </p:spPr>
        <p:style>
          <a:lnRef idx="1">
            <a:schemeClr val="accent6"/>
          </a:lnRef>
          <a:fillRef idx="0">
            <a:schemeClr val="accent6"/>
          </a:fillRef>
          <a:effectRef idx="0">
            <a:schemeClr val="accent6"/>
          </a:effectRef>
          <a:fontRef idx="minor">
            <a:schemeClr val="tx1"/>
          </a:fontRef>
        </p:style>
      </p:cxnSp>
      <p:cxnSp>
        <p:nvCxnSpPr>
          <p:cNvPr id="14" name="Gerader Verbinder 13"/>
          <p:cNvCxnSpPr/>
          <p:nvPr/>
        </p:nvCxnSpPr>
        <p:spPr>
          <a:xfrm>
            <a:off x="937260" y="3462147"/>
            <a:ext cx="9525" cy="419100"/>
          </a:xfrm>
          <a:prstGeom prst="line">
            <a:avLst/>
          </a:prstGeom>
        </p:spPr>
        <p:style>
          <a:lnRef idx="1">
            <a:schemeClr val="accent6"/>
          </a:lnRef>
          <a:fillRef idx="0">
            <a:schemeClr val="accent6"/>
          </a:fillRef>
          <a:effectRef idx="0">
            <a:schemeClr val="accent6"/>
          </a:effectRef>
          <a:fontRef idx="minor">
            <a:schemeClr val="tx1"/>
          </a:fontRef>
        </p:style>
      </p:cxnSp>
      <p:sp>
        <p:nvSpPr>
          <p:cNvPr id="17" name="Textfeld 16"/>
          <p:cNvSpPr txBox="1"/>
          <p:nvPr/>
        </p:nvSpPr>
        <p:spPr>
          <a:xfrm>
            <a:off x="631074" y="2612380"/>
            <a:ext cx="652743" cy="369332"/>
          </a:xfrm>
          <a:prstGeom prst="rect">
            <a:avLst/>
          </a:prstGeom>
          <a:noFill/>
        </p:spPr>
        <p:txBody>
          <a:bodyPr wrap="none" rtlCol="0">
            <a:spAutoFit/>
          </a:bodyPr>
          <a:lstStyle/>
          <a:p>
            <a:r>
              <a:rPr lang="de-DE" b="1" dirty="0" smtClean="0">
                <a:solidFill>
                  <a:schemeClr val="accent6"/>
                </a:solidFill>
              </a:rPr>
              <a:t>2023</a:t>
            </a:r>
            <a:endParaRPr lang="de-DE" b="1" dirty="0">
              <a:solidFill>
                <a:schemeClr val="accent6"/>
              </a:solidFill>
            </a:endParaRPr>
          </a:p>
        </p:txBody>
      </p:sp>
      <p:sp>
        <p:nvSpPr>
          <p:cNvPr id="19" name="Textfeld 18"/>
          <p:cNvSpPr txBox="1"/>
          <p:nvPr/>
        </p:nvSpPr>
        <p:spPr>
          <a:xfrm>
            <a:off x="743482" y="3896894"/>
            <a:ext cx="433132" cy="276999"/>
          </a:xfrm>
          <a:prstGeom prst="rect">
            <a:avLst/>
          </a:prstGeom>
          <a:noFill/>
        </p:spPr>
        <p:txBody>
          <a:bodyPr wrap="none" rtlCol="0">
            <a:spAutoFit/>
          </a:bodyPr>
          <a:lstStyle/>
          <a:p>
            <a:r>
              <a:rPr lang="de-DE" sz="1200" b="1" dirty="0" smtClean="0">
                <a:solidFill>
                  <a:schemeClr val="accent6"/>
                </a:solidFill>
              </a:rPr>
              <a:t>Mai</a:t>
            </a:r>
            <a:endParaRPr lang="de-DE" sz="1200" b="1" dirty="0">
              <a:solidFill>
                <a:schemeClr val="accent6"/>
              </a:solidFill>
            </a:endParaRPr>
          </a:p>
        </p:txBody>
      </p:sp>
      <p:sp>
        <p:nvSpPr>
          <p:cNvPr id="26" name="Textfeld 25"/>
          <p:cNvSpPr txBox="1"/>
          <p:nvPr/>
        </p:nvSpPr>
        <p:spPr>
          <a:xfrm>
            <a:off x="3678337" y="3874380"/>
            <a:ext cx="476412" cy="276999"/>
          </a:xfrm>
          <a:prstGeom prst="rect">
            <a:avLst/>
          </a:prstGeom>
          <a:noFill/>
        </p:spPr>
        <p:txBody>
          <a:bodyPr wrap="none" rtlCol="0">
            <a:spAutoFit/>
          </a:bodyPr>
          <a:lstStyle/>
          <a:p>
            <a:r>
              <a:rPr lang="de-DE" sz="1200" b="1" dirty="0" smtClean="0">
                <a:solidFill>
                  <a:schemeClr val="accent6"/>
                </a:solidFill>
              </a:rPr>
              <a:t>Juni </a:t>
            </a:r>
            <a:endParaRPr lang="de-DE" sz="1200" b="1" dirty="0">
              <a:solidFill>
                <a:schemeClr val="accent6"/>
              </a:solidFill>
            </a:endParaRPr>
          </a:p>
        </p:txBody>
      </p:sp>
      <p:cxnSp>
        <p:nvCxnSpPr>
          <p:cNvPr id="31" name="Gerader Verbinder 30"/>
          <p:cNvCxnSpPr/>
          <p:nvPr/>
        </p:nvCxnSpPr>
        <p:spPr>
          <a:xfrm>
            <a:off x="3881271" y="3477794"/>
            <a:ext cx="9525" cy="419100"/>
          </a:xfrm>
          <a:prstGeom prst="line">
            <a:avLst/>
          </a:prstGeom>
        </p:spPr>
        <p:style>
          <a:lnRef idx="1">
            <a:schemeClr val="accent6"/>
          </a:lnRef>
          <a:fillRef idx="0">
            <a:schemeClr val="accent6"/>
          </a:fillRef>
          <a:effectRef idx="0">
            <a:schemeClr val="accent6"/>
          </a:effectRef>
          <a:fontRef idx="minor">
            <a:schemeClr val="tx1"/>
          </a:fontRef>
        </p:style>
      </p:cxnSp>
      <p:cxnSp>
        <p:nvCxnSpPr>
          <p:cNvPr id="34" name="Gerader Verbinder 33"/>
          <p:cNvCxnSpPr/>
          <p:nvPr/>
        </p:nvCxnSpPr>
        <p:spPr>
          <a:xfrm>
            <a:off x="6087785" y="3471697"/>
            <a:ext cx="9525" cy="419100"/>
          </a:xfrm>
          <a:prstGeom prst="line">
            <a:avLst/>
          </a:prstGeom>
        </p:spPr>
        <p:style>
          <a:lnRef idx="1">
            <a:schemeClr val="accent6"/>
          </a:lnRef>
          <a:fillRef idx="0">
            <a:schemeClr val="accent6"/>
          </a:fillRef>
          <a:effectRef idx="0">
            <a:schemeClr val="accent6"/>
          </a:effectRef>
          <a:fontRef idx="minor">
            <a:schemeClr val="tx1"/>
          </a:fontRef>
        </p:style>
      </p:cxnSp>
      <p:cxnSp>
        <p:nvCxnSpPr>
          <p:cNvPr id="37" name="Gerader Verbinder 36"/>
          <p:cNvCxnSpPr/>
          <p:nvPr/>
        </p:nvCxnSpPr>
        <p:spPr>
          <a:xfrm>
            <a:off x="926258" y="3052087"/>
            <a:ext cx="9525" cy="419100"/>
          </a:xfrm>
          <a:prstGeom prst="line">
            <a:avLst/>
          </a:prstGeom>
        </p:spPr>
        <p:style>
          <a:lnRef idx="1">
            <a:schemeClr val="accent6"/>
          </a:lnRef>
          <a:fillRef idx="0">
            <a:schemeClr val="accent6"/>
          </a:fillRef>
          <a:effectRef idx="0">
            <a:schemeClr val="accent6"/>
          </a:effectRef>
          <a:fontRef idx="minor">
            <a:schemeClr val="tx1"/>
          </a:fontRef>
        </p:style>
      </p:cxnSp>
      <p:sp>
        <p:nvSpPr>
          <p:cNvPr id="40" name="Pfeil nach unten 39"/>
          <p:cNvSpPr/>
          <p:nvPr/>
        </p:nvSpPr>
        <p:spPr>
          <a:xfrm>
            <a:off x="1268251" y="2907547"/>
            <a:ext cx="160519" cy="51569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solidFill>
                <a:schemeClr val="accent6"/>
              </a:solidFill>
            </a:endParaRPr>
          </a:p>
        </p:txBody>
      </p:sp>
      <p:sp>
        <p:nvSpPr>
          <p:cNvPr id="49" name="Textfeld 48"/>
          <p:cNvSpPr txBox="1"/>
          <p:nvPr/>
        </p:nvSpPr>
        <p:spPr>
          <a:xfrm>
            <a:off x="1762583" y="1622032"/>
            <a:ext cx="1585306" cy="276999"/>
          </a:xfrm>
          <a:prstGeom prst="rect">
            <a:avLst/>
          </a:prstGeom>
          <a:noFill/>
          <a:ln>
            <a:noFill/>
          </a:ln>
        </p:spPr>
        <p:txBody>
          <a:bodyPr wrap="none" rtlCol="0">
            <a:spAutoFit/>
          </a:bodyPr>
          <a:lstStyle/>
          <a:p>
            <a:r>
              <a:rPr lang="de-DE" sz="1200" dirty="0" smtClean="0">
                <a:solidFill>
                  <a:schemeClr val="accent6"/>
                </a:solidFill>
              </a:rPr>
              <a:t>Anliegerversammlung</a:t>
            </a:r>
            <a:endParaRPr lang="de-DE" sz="1200" dirty="0">
              <a:solidFill>
                <a:schemeClr val="accent6"/>
              </a:solidFill>
            </a:endParaRPr>
          </a:p>
        </p:txBody>
      </p:sp>
      <p:grpSp>
        <p:nvGrpSpPr>
          <p:cNvPr id="56" name="Gruppieren 55"/>
          <p:cNvGrpSpPr/>
          <p:nvPr/>
        </p:nvGrpSpPr>
        <p:grpSpPr>
          <a:xfrm>
            <a:off x="1343587" y="1746002"/>
            <a:ext cx="373225" cy="1837576"/>
            <a:chOff x="1683545" y="4581525"/>
            <a:chExt cx="609600" cy="1019175"/>
          </a:xfrm>
        </p:grpSpPr>
        <p:cxnSp>
          <p:nvCxnSpPr>
            <p:cNvPr id="51" name="Gerader Verbinder 50"/>
            <p:cNvCxnSpPr/>
            <p:nvPr/>
          </p:nvCxnSpPr>
          <p:spPr>
            <a:xfrm>
              <a:off x="1685925" y="4581525"/>
              <a:ext cx="9525" cy="1019175"/>
            </a:xfrm>
            <a:prstGeom prst="line">
              <a:avLst/>
            </a:prstGeom>
          </p:spPr>
          <p:style>
            <a:lnRef idx="1">
              <a:schemeClr val="accent6"/>
            </a:lnRef>
            <a:fillRef idx="0">
              <a:schemeClr val="accent6"/>
            </a:fillRef>
            <a:effectRef idx="0">
              <a:schemeClr val="accent6"/>
            </a:effectRef>
            <a:fontRef idx="minor">
              <a:schemeClr val="tx1"/>
            </a:fontRef>
          </p:style>
        </p:cxnSp>
        <p:cxnSp>
          <p:nvCxnSpPr>
            <p:cNvPr id="53" name="Gerader Verbinder 52"/>
            <p:cNvCxnSpPr/>
            <p:nvPr/>
          </p:nvCxnSpPr>
          <p:spPr>
            <a:xfrm>
              <a:off x="1683545" y="4581525"/>
              <a:ext cx="609600" cy="0"/>
            </a:xfrm>
            <a:prstGeom prst="line">
              <a:avLst/>
            </a:prstGeom>
          </p:spPr>
          <p:style>
            <a:lnRef idx="1">
              <a:schemeClr val="accent6"/>
            </a:lnRef>
            <a:fillRef idx="0">
              <a:schemeClr val="accent6"/>
            </a:fillRef>
            <a:effectRef idx="0">
              <a:schemeClr val="accent6"/>
            </a:effectRef>
            <a:fontRef idx="minor">
              <a:schemeClr val="tx1"/>
            </a:fontRef>
          </p:style>
        </p:cxnSp>
      </p:grpSp>
      <p:grpSp>
        <p:nvGrpSpPr>
          <p:cNvPr id="57" name="Gruppieren 56"/>
          <p:cNvGrpSpPr/>
          <p:nvPr/>
        </p:nvGrpSpPr>
        <p:grpSpPr>
          <a:xfrm>
            <a:off x="3875197" y="2160538"/>
            <a:ext cx="226298" cy="1451076"/>
            <a:chOff x="1683545" y="4581525"/>
            <a:chExt cx="609600" cy="1019175"/>
          </a:xfrm>
        </p:grpSpPr>
        <p:cxnSp>
          <p:nvCxnSpPr>
            <p:cNvPr id="58" name="Gerader Verbinder 57"/>
            <p:cNvCxnSpPr/>
            <p:nvPr/>
          </p:nvCxnSpPr>
          <p:spPr>
            <a:xfrm>
              <a:off x="1685925" y="4581525"/>
              <a:ext cx="9525" cy="1019175"/>
            </a:xfrm>
            <a:prstGeom prst="line">
              <a:avLst/>
            </a:prstGeom>
          </p:spPr>
          <p:style>
            <a:lnRef idx="1">
              <a:schemeClr val="accent6"/>
            </a:lnRef>
            <a:fillRef idx="0">
              <a:schemeClr val="accent6"/>
            </a:fillRef>
            <a:effectRef idx="0">
              <a:schemeClr val="accent6"/>
            </a:effectRef>
            <a:fontRef idx="minor">
              <a:schemeClr val="tx1"/>
            </a:fontRef>
          </p:style>
        </p:cxnSp>
        <p:cxnSp>
          <p:nvCxnSpPr>
            <p:cNvPr id="59" name="Gerader Verbinder 58"/>
            <p:cNvCxnSpPr/>
            <p:nvPr/>
          </p:nvCxnSpPr>
          <p:spPr>
            <a:xfrm>
              <a:off x="1683545" y="4581525"/>
              <a:ext cx="609600" cy="0"/>
            </a:xfrm>
            <a:prstGeom prst="line">
              <a:avLst/>
            </a:prstGeom>
          </p:spPr>
          <p:style>
            <a:lnRef idx="1">
              <a:schemeClr val="accent6"/>
            </a:lnRef>
            <a:fillRef idx="0">
              <a:schemeClr val="accent6"/>
            </a:fillRef>
            <a:effectRef idx="0">
              <a:schemeClr val="accent6"/>
            </a:effectRef>
            <a:fontRef idx="minor">
              <a:schemeClr val="tx1"/>
            </a:fontRef>
          </p:style>
        </p:cxnSp>
      </p:grpSp>
      <p:sp>
        <p:nvSpPr>
          <p:cNvPr id="60" name="Textfeld 59"/>
          <p:cNvSpPr txBox="1"/>
          <p:nvPr/>
        </p:nvSpPr>
        <p:spPr>
          <a:xfrm>
            <a:off x="4093527" y="2032522"/>
            <a:ext cx="1035668" cy="276999"/>
          </a:xfrm>
          <a:prstGeom prst="rect">
            <a:avLst/>
          </a:prstGeom>
          <a:noFill/>
          <a:ln>
            <a:noFill/>
          </a:ln>
        </p:spPr>
        <p:txBody>
          <a:bodyPr wrap="none" rtlCol="0">
            <a:spAutoFit/>
          </a:bodyPr>
          <a:lstStyle/>
          <a:p>
            <a:r>
              <a:rPr lang="de-DE" sz="1200" dirty="0" smtClean="0">
                <a:solidFill>
                  <a:schemeClr val="accent6"/>
                </a:solidFill>
              </a:rPr>
              <a:t>Meilenstein 1</a:t>
            </a:r>
            <a:endParaRPr lang="de-DE" sz="1200" dirty="0">
              <a:solidFill>
                <a:schemeClr val="accent6"/>
              </a:solidFill>
            </a:endParaRPr>
          </a:p>
        </p:txBody>
      </p:sp>
      <p:sp>
        <p:nvSpPr>
          <p:cNvPr id="81" name="Textfeld 80"/>
          <p:cNvSpPr txBox="1"/>
          <p:nvPr/>
        </p:nvSpPr>
        <p:spPr>
          <a:xfrm>
            <a:off x="4066095" y="2283123"/>
            <a:ext cx="1616405" cy="276999"/>
          </a:xfrm>
          <a:prstGeom prst="rect">
            <a:avLst/>
          </a:prstGeom>
          <a:noFill/>
          <a:ln>
            <a:noFill/>
          </a:ln>
        </p:spPr>
        <p:txBody>
          <a:bodyPr wrap="none" rtlCol="0">
            <a:spAutoFit/>
          </a:bodyPr>
          <a:lstStyle/>
          <a:p>
            <a:r>
              <a:rPr lang="de-DE" sz="1200" dirty="0" smtClean="0"/>
              <a:t>Einholen der Angebote</a:t>
            </a:r>
            <a:endParaRPr lang="de-DE" sz="1200" dirty="0"/>
          </a:p>
        </p:txBody>
      </p:sp>
      <p:grpSp>
        <p:nvGrpSpPr>
          <p:cNvPr id="82" name="Gruppieren 81"/>
          <p:cNvGrpSpPr/>
          <p:nvPr/>
        </p:nvGrpSpPr>
        <p:grpSpPr>
          <a:xfrm>
            <a:off x="6087454" y="2481476"/>
            <a:ext cx="226298" cy="1020322"/>
            <a:chOff x="1683545" y="4581525"/>
            <a:chExt cx="609600" cy="1019175"/>
          </a:xfrm>
        </p:grpSpPr>
        <p:cxnSp>
          <p:nvCxnSpPr>
            <p:cNvPr id="83" name="Gerader Verbinder 82"/>
            <p:cNvCxnSpPr/>
            <p:nvPr/>
          </p:nvCxnSpPr>
          <p:spPr>
            <a:xfrm>
              <a:off x="1685925" y="4581525"/>
              <a:ext cx="9525" cy="1019175"/>
            </a:xfrm>
            <a:prstGeom prst="line">
              <a:avLst/>
            </a:prstGeom>
          </p:spPr>
          <p:style>
            <a:lnRef idx="1">
              <a:schemeClr val="accent6"/>
            </a:lnRef>
            <a:fillRef idx="0">
              <a:schemeClr val="accent6"/>
            </a:fillRef>
            <a:effectRef idx="0">
              <a:schemeClr val="accent6"/>
            </a:effectRef>
            <a:fontRef idx="minor">
              <a:schemeClr val="tx1"/>
            </a:fontRef>
          </p:style>
        </p:cxnSp>
        <p:cxnSp>
          <p:nvCxnSpPr>
            <p:cNvPr id="84" name="Gerader Verbinder 83"/>
            <p:cNvCxnSpPr/>
            <p:nvPr/>
          </p:nvCxnSpPr>
          <p:spPr>
            <a:xfrm>
              <a:off x="1683545" y="4581525"/>
              <a:ext cx="609600" cy="0"/>
            </a:xfrm>
            <a:prstGeom prst="line">
              <a:avLst/>
            </a:prstGeom>
          </p:spPr>
          <p:style>
            <a:lnRef idx="1">
              <a:schemeClr val="accent6"/>
            </a:lnRef>
            <a:fillRef idx="0">
              <a:schemeClr val="accent6"/>
            </a:fillRef>
            <a:effectRef idx="0">
              <a:schemeClr val="accent6"/>
            </a:effectRef>
            <a:fontRef idx="minor">
              <a:schemeClr val="tx1"/>
            </a:fontRef>
          </p:style>
        </p:cxnSp>
      </p:grpSp>
      <p:sp>
        <p:nvSpPr>
          <p:cNvPr id="85" name="Textfeld 84"/>
          <p:cNvSpPr txBox="1"/>
          <p:nvPr/>
        </p:nvSpPr>
        <p:spPr>
          <a:xfrm>
            <a:off x="6433145" y="2339757"/>
            <a:ext cx="1035668" cy="276999"/>
          </a:xfrm>
          <a:prstGeom prst="rect">
            <a:avLst/>
          </a:prstGeom>
          <a:noFill/>
          <a:ln>
            <a:noFill/>
          </a:ln>
        </p:spPr>
        <p:txBody>
          <a:bodyPr wrap="none" rtlCol="0">
            <a:spAutoFit/>
          </a:bodyPr>
          <a:lstStyle/>
          <a:p>
            <a:r>
              <a:rPr lang="de-DE" sz="1200" dirty="0" smtClean="0">
                <a:solidFill>
                  <a:schemeClr val="accent6"/>
                </a:solidFill>
              </a:rPr>
              <a:t>Meilenstein 2</a:t>
            </a:r>
            <a:endParaRPr lang="de-DE" sz="1200" dirty="0">
              <a:solidFill>
                <a:schemeClr val="accent6"/>
              </a:solidFill>
            </a:endParaRPr>
          </a:p>
        </p:txBody>
      </p:sp>
      <p:sp>
        <p:nvSpPr>
          <p:cNvPr id="86" name="Textfeld 85"/>
          <p:cNvSpPr txBox="1"/>
          <p:nvPr/>
        </p:nvSpPr>
        <p:spPr>
          <a:xfrm>
            <a:off x="6433145" y="2582699"/>
            <a:ext cx="1738746" cy="461665"/>
          </a:xfrm>
          <a:prstGeom prst="rect">
            <a:avLst/>
          </a:prstGeom>
          <a:noFill/>
          <a:ln>
            <a:noFill/>
          </a:ln>
        </p:spPr>
        <p:txBody>
          <a:bodyPr wrap="none" rtlCol="0">
            <a:spAutoFit/>
          </a:bodyPr>
          <a:lstStyle/>
          <a:p>
            <a:r>
              <a:rPr lang="de-DE" sz="1200" dirty="0" smtClean="0"/>
              <a:t>Prüfung der Unterlagen </a:t>
            </a:r>
          </a:p>
          <a:p>
            <a:r>
              <a:rPr lang="de-DE" sz="1200" dirty="0"/>
              <a:t>u</a:t>
            </a:r>
            <a:r>
              <a:rPr lang="de-DE" sz="1200" dirty="0" smtClean="0"/>
              <a:t>nd Auftragsvergabe</a:t>
            </a:r>
            <a:endParaRPr lang="de-DE" sz="1200" dirty="0"/>
          </a:p>
        </p:txBody>
      </p:sp>
      <p:sp>
        <p:nvSpPr>
          <p:cNvPr id="87" name="Textfeld 86"/>
          <p:cNvSpPr txBox="1"/>
          <p:nvPr/>
        </p:nvSpPr>
        <p:spPr>
          <a:xfrm>
            <a:off x="5854396" y="3874379"/>
            <a:ext cx="441146" cy="276999"/>
          </a:xfrm>
          <a:prstGeom prst="rect">
            <a:avLst/>
          </a:prstGeom>
          <a:noFill/>
        </p:spPr>
        <p:txBody>
          <a:bodyPr wrap="none" rtlCol="0">
            <a:spAutoFit/>
          </a:bodyPr>
          <a:lstStyle/>
          <a:p>
            <a:r>
              <a:rPr lang="de-DE" sz="1200" b="1" dirty="0" smtClean="0">
                <a:solidFill>
                  <a:schemeClr val="accent6"/>
                </a:solidFill>
              </a:rPr>
              <a:t>Juni</a:t>
            </a:r>
            <a:endParaRPr lang="de-DE" sz="1200" b="1" dirty="0">
              <a:solidFill>
                <a:schemeClr val="accent6"/>
              </a:solidFill>
            </a:endParaRPr>
          </a:p>
        </p:txBody>
      </p:sp>
      <p:cxnSp>
        <p:nvCxnSpPr>
          <p:cNvPr id="88" name="Gerade Verbindung mit Pfeil 87"/>
          <p:cNvCxnSpPr/>
          <p:nvPr/>
        </p:nvCxnSpPr>
        <p:spPr>
          <a:xfrm flipV="1">
            <a:off x="932762" y="5926875"/>
            <a:ext cx="4921634" cy="14035"/>
          </a:xfrm>
          <a:prstGeom prst="straightConnector1">
            <a:avLst/>
          </a:prstGeom>
          <a:ln w="76200">
            <a:tailEnd type="triangle"/>
          </a:ln>
        </p:spPr>
        <p:style>
          <a:lnRef idx="1">
            <a:schemeClr val="accent6"/>
          </a:lnRef>
          <a:fillRef idx="0">
            <a:schemeClr val="accent6"/>
          </a:fillRef>
          <a:effectRef idx="0">
            <a:schemeClr val="accent6"/>
          </a:effectRef>
          <a:fontRef idx="minor">
            <a:schemeClr val="tx1"/>
          </a:fontRef>
        </p:style>
      </p:cxnSp>
      <p:cxnSp>
        <p:nvCxnSpPr>
          <p:cNvPr id="90" name="Gerader Verbinder 89"/>
          <p:cNvCxnSpPr/>
          <p:nvPr/>
        </p:nvCxnSpPr>
        <p:spPr>
          <a:xfrm>
            <a:off x="950523" y="5539644"/>
            <a:ext cx="9525" cy="419100"/>
          </a:xfrm>
          <a:prstGeom prst="line">
            <a:avLst/>
          </a:prstGeom>
        </p:spPr>
        <p:style>
          <a:lnRef idx="1">
            <a:schemeClr val="accent6"/>
          </a:lnRef>
          <a:fillRef idx="0">
            <a:schemeClr val="accent6"/>
          </a:fillRef>
          <a:effectRef idx="0">
            <a:schemeClr val="accent6"/>
          </a:effectRef>
          <a:fontRef idx="minor">
            <a:schemeClr val="tx1"/>
          </a:fontRef>
        </p:style>
      </p:cxnSp>
      <p:grpSp>
        <p:nvGrpSpPr>
          <p:cNvPr id="91" name="Gruppieren 90"/>
          <p:cNvGrpSpPr/>
          <p:nvPr/>
        </p:nvGrpSpPr>
        <p:grpSpPr>
          <a:xfrm>
            <a:off x="1249964" y="4563465"/>
            <a:ext cx="448442" cy="1581811"/>
            <a:chOff x="1683545" y="4581525"/>
            <a:chExt cx="609600" cy="1019175"/>
          </a:xfrm>
        </p:grpSpPr>
        <p:cxnSp>
          <p:nvCxnSpPr>
            <p:cNvPr id="92" name="Gerader Verbinder 91"/>
            <p:cNvCxnSpPr/>
            <p:nvPr/>
          </p:nvCxnSpPr>
          <p:spPr>
            <a:xfrm>
              <a:off x="1685925" y="4581525"/>
              <a:ext cx="9525" cy="1019175"/>
            </a:xfrm>
            <a:prstGeom prst="line">
              <a:avLst/>
            </a:prstGeom>
          </p:spPr>
          <p:style>
            <a:lnRef idx="1">
              <a:schemeClr val="accent6"/>
            </a:lnRef>
            <a:fillRef idx="0">
              <a:schemeClr val="accent6"/>
            </a:fillRef>
            <a:effectRef idx="0">
              <a:schemeClr val="accent6"/>
            </a:effectRef>
            <a:fontRef idx="minor">
              <a:schemeClr val="tx1"/>
            </a:fontRef>
          </p:style>
        </p:cxnSp>
        <p:cxnSp>
          <p:nvCxnSpPr>
            <p:cNvPr id="93" name="Gerader Verbinder 92"/>
            <p:cNvCxnSpPr/>
            <p:nvPr/>
          </p:nvCxnSpPr>
          <p:spPr>
            <a:xfrm>
              <a:off x="1683545" y="4581525"/>
              <a:ext cx="609600" cy="0"/>
            </a:xfrm>
            <a:prstGeom prst="line">
              <a:avLst/>
            </a:prstGeom>
          </p:spPr>
          <p:style>
            <a:lnRef idx="1">
              <a:schemeClr val="accent6"/>
            </a:lnRef>
            <a:fillRef idx="0">
              <a:schemeClr val="accent6"/>
            </a:fillRef>
            <a:effectRef idx="0">
              <a:schemeClr val="accent6"/>
            </a:effectRef>
            <a:fontRef idx="minor">
              <a:schemeClr val="tx1"/>
            </a:fontRef>
          </p:style>
        </p:cxnSp>
      </p:grpSp>
      <p:sp>
        <p:nvSpPr>
          <p:cNvPr id="94" name="Textfeld 93"/>
          <p:cNvSpPr txBox="1"/>
          <p:nvPr/>
        </p:nvSpPr>
        <p:spPr>
          <a:xfrm>
            <a:off x="1762583" y="1890418"/>
            <a:ext cx="889987" cy="276999"/>
          </a:xfrm>
          <a:prstGeom prst="rect">
            <a:avLst/>
          </a:prstGeom>
          <a:noFill/>
          <a:ln>
            <a:noFill/>
          </a:ln>
        </p:spPr>
        <p:txBody>
          <a:bodyPr wrap="none" rtlCol="0">
            <a:spAutoFit/>
          </a:bodyPr>
          <a:lstStyle/>
          <a:p>
            <a:r>
              <a:rPr lang="de-DE" sz="1200" dirty="0" smtClean="0"/>
              <a:t>19.06.2023</a:t>
            </a:r>
            <a:endParaRPr lang="de-DE" sz="1200" dirty="0"/>
          </a:p>
        </p:txBody>
      </p:sp>
      <p:sp>
        <p:nvSpPr>
          <p:cNvPr id="95" name="Textfeld 94"/>
          <p:cNvSpPr txBox="1"/>
          <p:nvPr/>
        </p:nvSpPr>
        <p:spPr>
          <a:xfrm>
            <a:off x="639915" y="5129401"/>
            <a:ext cx="652743" cy="369332"/>
          </a:xfrm>
          <a:prstGeom prst="rect">
            <a:avLst/>
          </a:prstGeom>
          <a:noFill/>
        </p:spPr>
        <p:txBody>
          <a:bodyPr wrap="none" rtlCol="0">
            <a:spAutoFit/>
          </a:bodyPr>
          <a:lstStyle/>
          <a:p>
            <a:r>
              <a:rPr lang="de-DE" b="1" dirty="0" smtClean="0">
                <a:solidFill>
                  <a:schemeClr val="accent6"/>
                </a:solidFill>
              </a:rPr>
              <a:t>2023</a:t>
            </a:r>
            <a:endParaRPr lang="de-DE" b="1" dirty="0">
              <a:solidFill>
                <a:schemeClr val="accent6"/>
              </a:solidFill>
            </a:endParaRPr>
          </a:p>
        </p:txBody>
      </p:sp>
      <p:sp>
        <p:nvSpPr>
          <p:cNvPr id="97" name="Textfeld 96"/>
          <p:cNvSpPr txBox="1"/>
          <p:nvPr/>
        </p:nvSpPr>
        <p:spPr>
          <a:xfrm>
            <a:off x="1698406" y="4408729"/>
            <a:ext cx="1035668" cy="276999"/>
          </a:xfrm>
          <a:prstGeom prst="rect">
            <a:avLst/>
          </a:prstGeom>
          <a:noFill/>
          <a:ln>
            <a:noFill/>
          </a:ln>
        </p:spPr>
        <p:txBody>
          <a:bodyPr wrap="none" rtlCol="0">
            <a:spAutoFit/>
          </a:bodyPr>
          <a:lstStyle/>
          <a:p>
            <a:r>
              <a:rPr lang="de-DE" sz="1200" dirty="0" smtClean="0">
                <a:solidFill>
                  <a:schemeClr val="accent6"/>
                </a:solidFill>
              </a:rPr>
              <a:t>Meilenstein 3</a:t>
            </a:r>
            <a:endParaRPr lang="de-DE" sz="1200" dirty="0">
              <a:solidFill>
                <a:schemeClr val="accent6"/>
              </a:solidFill>
            </a:endParaRPr>
          </a:p>
        </p:txBody>
      </p:sp>
      <p:sp>
        <p:nvSpPr>
          <p:cNvPr id="98" name="Textfeld 97"/>
          <p:cNvSpPr txBox="1"/>
          <p:nvPr/>
        </p:nvSpPr>
        <p:spPr>
          <a:xfrm>
            <a:off x="1698406" y="4645996"/>
            <a:ext cx="846707" cy="276999"/>
          </a:xfrm>
          <a:prstGeom prst="rect">
            <a:avLst/>
          </a:prstGeom>
          <a:noFill/>
          <a:ln>
            <a:noFill/>
          </a:ln>
        </p:spPr>
        <p:txBody>
          <a:bodyPr wrap="none" rtlCol="0">
            <a:spAutoFit/>
          </a:bodyPr>
          <a:lstStyle/>
          <a:p>
            <a:r>
              <a:rPr lang="de-DE" sz="1200" dirty="0" smtClean="0"/>
              <a:t>Baubeginn</a:t>
            </a:r>
          </a:p>
        </p:txBody>
      </p:sp>
      <p:sp>
        <p:nvSpPr>
          <p:cNvPr id="112" name="Flussdiagramm: Verbinder 111"/>
          <p:cNvSpPr/>
          <p:nvPr/>
        </p:nvSpPr>
        <p:spPr>
          <a:xfrm>
            <a:off x="3783757" y="3370982"/>
            <a:ext cx="182880" cy="176145"/>
          </a:xfrm>
          <a:prstGeom prst="flowChartConnector">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Flussdiagramm: Verbinder 112"/>
          <p:cNvSpPr/>
          <p:nvPr/>
        </p:nvSpPr>
        <p:spPr>
          <a:xfrm>
            <a:off x="6005870" y="3382032"/>
            <a:ext cx="182880" cy="176145"/>
          </a:xfrm>
          <a:prstGeom prst="flowChartConnector">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Flussdiagramm: Verbinder 113"/>
          <p:cNvSpPr/>
          <p:nvPr/>
        </p:nvSpPr>
        <p:spPr>
          <a:xfrm>
            <a:off x="1175348" y="5842296"/>
            <a:ext cx="182880" cy="176145"/>
          </a:xfrm>
          <a:prstGeom prst="flowChartConnector">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3" name="Gruppieren 62"/>
          <p:cNvGrpSpPr/>
          <p:nvPr/>
        </p:nvGrpSpPr>
        <p:grpSpPr>
          <a:xfrm>
            <a:off x="5345495" y="4757570"/>
            <a:ext cx="448442" cy="1395326"/>
            <a:chOff x="1683545" y="4581525"/>
            <a:chExt cx="609600" cy="1019175"/>
          </a:xfrm>
        </p:grpSpPr>
        <p:cxnSp>
          <p:nvCxnSpPr>
            <p:cNvPr id="64" name="Gerader Verbinder 63"/>
            <p:cNvCxnSpPr/>
            <p:nvPr/>
          </p:nvCxnSpPr>
          <p:spPr>
            <a:xfrm>
              <a:off x="1685925" y="4581525"/>
              <a:ext cx="9525" cy="1019175"/>
            </a:xfrm>
            <a:prstGeom prst="line">
              <a:avLst/>
            </a:prstGeom>
          </p:spPr>
          <p:style>
            <a:lnRef idx="1">
              <a:schemeClr val="accent6"/>
            </a:lnRef>
            <a:fillRef idx="0">
              <a:schemeClr val="accent6"/>
            </a:fillRef>
            <a:effectRef idx="0">
              <a:schemeClr val="accent6"/>
            </a:effectRef>
            <a:fontRef idx="minor">
              <a:schemeClr val="tx1"/>
            </a:fontRef>
          </p:style>
        </p:cxnSp>
        <p:cxnSp>
          <p:nvCxnSpPr>
            <p:cNvPr id="65" name="Gerader Verbinder 64"/>
            <p:cNvCxnSpPr/>
            <p:nvPr/>
          </p:nvCxnSpPr>
          <p:spPr>
            <a:xfrm>
              <a:off x="1683545" y="4581525"/>
              <a:ext cx="609600" cy="0"/>
            </a:xfrm>
            <a:prstGeom prst="line">
              <a:avLst/>
            </a:prstGeom>
          </p:spPr>
          <p:style>
            <a:lnRef idx="1">
              <a:schemeClr val="accent6"/>
            </a:lnRef>
            <a:fillRef idx="0">
              <a:schemeClr val="accent6"/>
            </a:fillRef>
            <a:effectRef idx="0">
              <a:schemeClr val="accent6"/>
            </a:effectRef>
            <a:fontRef idx="minor">
              <a:schemeClr val="tx1"/>
            </a:fontRef>
          </p:style>
        </p:cxnSp>
      </p:grpSp>
      <p:sp>
        <p:nvSpPr>
          <p:cNvPr id="66" name="Textfeld 65"/>
          <p:cNvSpPr txBox="1"/>
          <p:nvPr/>
        </p:nvSpPr>
        <p:spPr>
          <a:xfrm>
            <a:off x="5793937" y="4614469"/>
            <a:ext cx="1035668" cy="276999"/>
          </a:xfrm>
          <a:prstGeom prst="rect">
            <a:avLst/>
          </a:prstGeom>
          <a:noFill/>
          <a:ln>
            <a:noFill/>
          </a:ln>
        </p:spPr>
        <p:txBody>
          <a:bodyPr wrap="none" rtlCol="0">
            <a:spAutoFit/>
          </a:bodyPr>
          <a:lstStyle/>
          <a:p>
            <a:r>
              <a:rPr lang="de-DE" sz="1200" dirty="0" smtClean="0">
                <a:solidFill>
                  <a:schemeClr val="accent6"/>
                </a:solidFill>
              </a:rPr>
              <a:t>Meilenstein 4</a:t>
            </a:r>
            <a:endParaRPr lang="de-DE" sz="1200" dirty="0">
              <a:solidFill>
                <a:schemeClr val="accent6"/>
              </a:solidFill>
            </a:endParaRPr>
          </a:p>
        </p:txBody>
      </p:sp>
      <p:sp>
        <p:nvSpPr>
          <p:cNvPr id="67" name="Textfeld 66"/>
          <p:cNvSpPr txBox="1"/>
          <p:nvPr/>
        </p:nvSpPr>
        <p:spPr>
          <a:xfrm>
            <a:off x="5810536" y="4849720"/>
            <a:ext cx="736099" cy="276999"/>
          </a:xfrm>
          <a:prstGeom prst="rect">
            <a:avLst/>
          </a:prstGeom>
          <a:noFill/>
          <a:ln>
            <a:noFill/>
          </a:ln>
        </p:spPr>
        <p:txBody>
          <a:bodyPr wrap="none" rtlCol="0">
            <a:spAutoFit/>
          </a:bodyPr>
          <a:lstStyle/>
          <a:p>
            <a:r>
              <a:rPr lang="de-DE" sz="1200" dirty="0" smtClean="0"/>
              <a:t>Bauende</a:t>
            </a:r>
          </a:p>
        </p:txBody>
      </p:sp>
      <p:sp>
        <p:nvSpPr>
          <p:cNvPr id="68" name="Flussdiagramm: Verbinder 67"/>
          <p:cNvSpPr/>
          <p:nvPr/>
        </p:nvSpPr>
        <p:spPr>
          <a:xfrm>
            <a:off x="5259677" y="5852837"/>
            <a:ext cx="182880" cy="176145"/>
          </a:xfrm>
          <a:prstGeom prst="flowChartConnector">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Gleichschenkliges Dreieck 3"/>
          <p:cNvSpPr/>
          <p:nvPr/>
        </p:nvSpPr>
        <p:spPr>
          <a:xfrm>
            <a:off x="850710" y="3326737"/>
            <a:ext cx="199626" cy="188997"/>
          </a:xfrm>
          <a:prstGeom prst="triangl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de-DE"/>
          </a:p>
        </p:txBody>
      </p:sp>
      <p:sp>
        <p:nvSpPr>
          <p:cNvPr id="69" name="Gleichschenkliges Dreieck 68"/>
          <p:cNvSpPr/>
          <p:nvPr/>
        </p:nvSpPr>
        <p:spPr>
          <a:xfrm>
            <a:off x="871540" y="5810658"/>
            <a:ext cx="199626" cy="188997"/>
          </a:xfrm>
          <a:prstGeom prst="triangl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de-DE"/>
          </a:p>
        </p:txBody>
      </p:sp>
      <p:sp>
        <p:nvSpPr>
          <p:cNvPr id="72" name="Textfeld 71"/>
          <p:cNvSpPr txBox="1"/>
          <p:nvPr/>
        </p:nvSpPr>
        <p:spPr>
          <a:xfrm>
            <a:off x="4912080" y="6161927"/>
            <a:ext cx="884345" cy="276999"/>
          </a:xfrm>
          <a:prstGeom prst="rect">
            <a:avLst/>
          </a:prstGeom>
          <a:noFill/>
        </p:spPr>
        <p:txBody>
          <a:bodyPr wrap="none" rtlCol="0">
            <a:spAutoFit/>
          </a:bodyPr>
          <a:lstStyle/>
          <a:p>
            <a:r>
              <a:rPr lang="de-DE" sz="1200" b="1" dirty="0" smtClean="0">
                <a:solidFill>
                  <a:schemeClr val="accent6"/>
                </a:solidFill>
              </a:rPr>
              <a:t>September</a:t>
            </a:r>
            <a:endParaRPr lang="de-DE" sz="1200" b="1" dirty="0">
              <a:solidFill>
                <a:schemeClr val="accent6"/>
              </a:solidFill>
            </a:endParaRPr>
          </a:p>
        </p:txBody>
      </p:sp>
      <p:sp>
        <p:nvSpPr>
          <p:cNvPr id="73" name="Textfeld 72"/>
          <p:cNvSpPr txBox="1"/>
          <p:nvPr/>
        </p:nvSpPr>
        <p:spPr>
          <a:xfrm>
            <a:off x="1057087" y="6161927"/>
            <a:ext cx="396262" cy="276999"/>
          </a:xfrm>
          <a:prstGeom prst="rect">
            <a:avLst/>
          </a:prstGeom>
          <a:noFill/>
        </p:spPr>
        <p:txBody>
          <a:bodyPr wrap="none" rtlCol="0">
            <a:spAutoFit/>
          </a:bodyPr>
          <a:lstStyle/>
          <a:p>
            <a:r>
              <a:rPr lang="de-DE" sz="1200" b="1" dirty="0" smtClean="0">
                <a:solidFill>
                  <a:schemeClr val="accent6"/>
                </a:solidFill>
              </a:rPr>
              <a:t>Juli</a:t>
            </a:r>
            <a:endParaRPr lang="de-DE" sz="1200" b="1" dirty="0">
              <a:solidFill>
                <a:schemeClr val="accent6"/>
              </a:solidFill>
            </a:endParaRPr>
          </a:p>
        </p:txBody>
      </p:sp>
    </p:spTree>
    <p:extLst>
      <p:ext uri="{BB962C8B-B14F-4D97-AF65-F5344CB8AC3E}">
        <p14:creationId xmlns:p14="http://schemas.microsoft.com/office/powerpoint/2010/main" val="1951056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5525729" y="5100221"/>
            <a:ext cx="3618271" cy="1248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 Box 13"/>
          <p:cNvSpPr txBox="1">
            <a:spLocks/>
          </p:cNvSpPr>
          <p:nvPr/>
        </p:nvSpPr>
        <p:spPr bwMode="auto">
          <a:xfrm>
            <a:off x="659082" y="880705"/>
            <a:ext cx="5548678" cy="461665"/>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4200">
                <a:solidFill>
                  <a:srgbClr val="000000"/>
                </a:solidFill>
                <a:latin typeface="Gill Sans" pitchFamily="1" charset="0"/>
                <a:ea typeface="ヒラギノ角ゴ ProN W3" pitchFamily="1" charset="-128"/>
                <a:sym typeface="Gill Sans" pitchFamily="1" charset="0"/>
              </a:defRPr>
            </a:lvl1pPr>
            <a:lvl2pPr marL="742950" indent="-285750" algn="ctr">
              <a:defRPr sz="4200">
                <a:solidFill>
                  <a:srgbClr val="000000"/>
                </a:solidFill>
                <a:latin typeface="Gill Sans" pitchFamily="1" charset="0"/>
                <a:ea typeface="ヒラギノ角ゴ ProN W3" pitchFamily="1" charset="-128"/>
                <a:sym typeface="Gill Sans" pitchFamily="1" charset="0"/>
              </a:defRPr>
            </a:lvl2pPr>
            <a:lvl3pPr marL="1143000" indent="-228600" algn="ctr">
              <a:defRPr sz="4200">
                <a:solidFill>
                  <a:srgbClr val="000000"/>
                </a:solidFill>
                <a:latin typeface="Gill Sans" pitchFamily="1" charset="0"/>
                <a:ea typeface="ヒラギノ角ゴ ProN W3" pitchFamily="1" charset="-128"/>
                <a:sym typeface="Gill Sans" pitchFamily="1" charset="0"/>
              </a:defRPr>
            </a:lvl3pPr>
            <a:lvl4pPr marL="1600200" indent="-228600" algn="ctr">
              <a:defRPr sz="4200">
                <a:solidFill>
                  <a:srgbClr val="000000"/>
                </a:solidFill>
                <a:latin typeface="Gill Sans" pitchFamily="1" charset="0"/>
                <a:ea typeface="ヒラギノ角ゴ ProN W3" pitchFamily="1" charset="-128"/>
                <a:sym typeface="Gill Sans" pitchFamily="1" charset="0"/>
              </a:defRPr>
            </a:lvl4pPr>
            <a:lvl5pPr marL="2057400" indent="-228600" algn="ctr">
              <a:defRPr sz="42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9pPr>
          </a:lstStyle>
          <a:p>
            <a:pPr algn="l" eaLnBrk="1" hangingPunct="1">
              <a:spcBef>
                <a:spcPct val="50000"/>
              </a:spcBef>
            </a:pPr>
            <a:r>
              <a:rPr lang="de-DE" altLang="de-DE" sz="2400" b="1" dirty="0" smtClean="0">
                <a:solidFill>
                  <a:srgbClr val="E4761C"/>
                </a:solidFill>
                <a:latin typeface="Arial" panose="020B0604020202020204" pitchFamily="34" charset="0"/>
                <a:cs typeface="Arial" panose="020B0604020202020204" pitchFamily="34" charset="0"/>
              </a:rPr>
              <a:t>4. Zeitschiene</a:t>
            </a:r>
            <a:endParaRPr lang="de-DE" altLang="de-DE" sz="2000" b="1" dirty="0">
              <a:solidFill>
                <a:schemeClr val="accent1"/>
              </a:solidFill>
              <a:latin typeface="Arial" panose="020B0604020202020204" pitchFamily="34" charset="0"/>
              <a:cs typeface="Arial" panose="020B0604020202020204" pitchFamily="34" charset="0"/>
            </a:endParaRPr>
          </a:p>
        </p:txBody>
      </p:sp>
      <p:sp>
        <p:nvSpPr>
          <p:cNvPr id="7" name="Textfeld 6"/>
          <p:cNvSpPr txBox="1"/>
          <p:nvPr/>
        </p:nvSpPr>
        <p:spPr>
          <a:xfrm>
            <a:off x="659082" y="1578381"/>
            <a:ext cx="7385355" cy="4955203"/>
          </a:xfrm>
          <a:prstGeom prst="rect">
            <a:avLst/>
          </a:prstGeom>
          <a:noFill/>
        </p:spPr>
        <p:txBody>
          <a:bodyPr wrap="none" rtlCol="0">
            <a:spAutoFit/>
          </a:bodyPr>
          <a:lstStyle/>
          <a:p>
            <a:r>
              <a:rPr lang="de-DE" sz="1600" b="1" u="sng" dirty="0" smtClean="0">
                <a:latin typeface="Arial" panose="020B0604020202020204" pitchFamily="34" charset="0"/>
                <a:cs typeface="Arial" panose="020B0604020202020204" pitchFamily="34" charset="0"/>
              </a:rPr>
              <a:t>Hinweis </a:t>
            </a:r>
          </a:p>
          <a:p>
            <a:endParaRPr lang="de-DE" dirty="0"/>
          </a:p>
          <a:p>
            <a:pPr>
              <a:lnSpc>
                <a:spcPct val="150000"/>
              </a:lnSpc>
            </a:pPr>
            <a:r>
              <a:rPr lang="de-DE" sz="1400" dirty="0" smtClean="0">
                <a:latin typeface="Arial" panose="020B0604020202020204" pitchFamily="34" charset="0"/>
                <a:cs typeface="Arial" panose="020B0604020202020204" pitchFamily="34" charset="0"/>
              </a:rPr>
              <a:t>Das geschätzte Zeitfenster bezieht sich auf </a:t>
            </a:r>
          </a:p>
          <a:p>
            <a:pPr>
              <a:lnSpc>
                <a:spcPct val="150000"/>
              </a:lnSpc>
            </a:pPr>
            <a:r>
              <a:rPr lang="de-DE" sz="1400" dirty="0" smtClean="0">
                <a:latin typeface="Arial" panose="020B0604020202020204" pitchFamily="34" charset="0"/>
                <a:cs typeface="Arial" panose="020B0604020202020204" pitchFamily="34" charset="0"/>
              </a:rPr>
              <a:t>die aktuell vorgestellte Planung und einen</a:t>
            </a:r>
          </a:p>
          <a:p>
            <a:pPr>
              <a:lnSpc>
                <a:spcPct val="150000"/>
              </a:lnSpc>
            </a:pPr>
            <a:r>
              <a:rPr lang="de-DE" sz="1400" dirty="0">
                <a:latin typeface="Arial" panose="020B0604020202020204" pitchFamily="34" charset="0"/>
                <a:cs typeface="Arial" panose="020B0604020202020204" pitchFamily="34" charset="0"/>
              </a:rPr>
              <a:t>o</a:t>
            </a:r>
            <a:r>
              <a:rPr lang="de-DE" sz="1400" dirty="0" smtClean="0">
                <a:latin typeface="Arial" panose="020B0604020202020204" pitchFamily="34" charset="0"/>
                <a:cs typeface="Arial" panose="020B0604020202020204" pitchFamily="34" charset="0"/>
              </a:rPr>
              <a:t>ptimalen Bauablauf!</a:t>
            </a:r>
          </a:p>
          <a:p>
            <a:endParaRPr lang="de-DE" dirty="0"/>
          </a:p>
          <a:p>
            <a:r>
              <a:rPr lang="de-DE" sz="1400" dirty="0" smtClean="0">
                <a:latin typeface="Arial" panose="020B0604020202020204" pitchFamily="34" charset="0"/>
                <a:cs typeface="Arial" panose="020B0604020202020204" pitchFamily="34" charset="0"/>
              </a:rPr>
              <a:t>So können u.a. </a:t>
            </a:r>
          </a:p>
          <a:p>
            <a:endParaRPr lang="de-DE" dirty="0"/>
          </a:p>
          <a:p>
            <a:pPr marL="285750" indent="-285750">
              <a:lnSpc>
                <a:spcPct val="150000"/>
              </a:lnSpc>
              <a:buFont typeface="Courier New" panose="02070309020205020404" pitchFamily="49" charset="0"/>
              <a:buChar char="o"/>
            </a:pPr>
            <a:r>
              <a:rPr lang="de-DE" sz="1400" dirty="0" smtClean="0">
                <a:latin typeface="Arial" panose="020B0604020202020204" pitchFamily="34" charset="0"/>
                <a:cs typeface="Arial" panose="020B0604020202020204" pitchFamily="34" charset="0"/>
              </a:rPr>
              <a:t>Verzögerungen bei Materiallieferungen</a:t>
            </a:r>
          </a:p>
          <a:p>
            <a:pPr marL="285750" indent="-285750">
              <a:lnSpc>
                <a:spcPct val="150000"/>
              </a:lnSpc>
              <a:buFont typeface="Courier New" panose="02070309020205020404" pitchFamily="49" charset="0"/>
              <a:buChar char="o"/>
            </a:pPr>
            <a:r>
              <a:rPr lang="de-DE" sz="1400" dirty="0" smtClean="0">
                <a:latin typeface="Arial" panose="020B0604020202020204" pitchFamily="34" charset="0"/>
                <a:cs typeface="Arial" panose="020B0604020202020204" pitchFamily="34" charset="0"/>
              </a:rPr>
              <a:t>Witterungsverhältnisse  </a:t>
            </a:r>
          </a:p>
          <a:p>
            <a:pPr marL="285750" indent="-285750">
              <a:lnSpc>
                <a:spcPct val="150000"/>
              </a:lnSpc>
              <a:buFont typeface="Courier New" panose="02070309020205020404" pitchFamily="49" charset="0"/>
              <a:buChar char="o"/>
            </a:pPr>
            <a:r>
              <a:rPr lang="de-DE" sz="1400" dirty="0" smtClean="0">
                <a:latin typeface="Arial" panose="020B0604020202020204" pitchFamily="34" charset="0"/>
                <a:cs typeface="Arial" panose="020B0604020202020204" pitchFamily="34" charset="0"/>
              </a:rPr>
              <a:t>Unvorhergesehenes</a:t>
            </a:r>
          </a:p>
          <a:p>
            <a:pPr marL="285750" indent="-285750">
              <a:lnSpc>
                <a:spcPct val="150000"/>
              </a:lnSpc>
              <a:buFont typeface="Courier New" panose="02070309020205020404" pitchFamily="49" charset="0"/>
              <a:buChar char="o"/>
            </a:pPr>
            <a:r>
              <a:rPr lang="de-DE" sz="1400" dirty="0" smtClean="0">
                <a:latin typeface="Arial" panose="020B0604020202020204" pitchFamily="34" charset="0"/>
                <a:cs typeface="Arial" panose="020B0604020202020204" pitchFamily="34" charset="0"/>
              </a:rPr>
              <a:t>Archäologische Funde</a:t>
            </a:r>
          </a:p>
          <a:p>
            <a:pPr marL="285750" indent="-285750">
              <a:lnSpc>
                <a:spcPct val="150000"/>
              </a:lnSpc>
              <a:buFont typeface="Courier New" panose="02070309020205020404" pitchFamily="49" charset="0"/>
              <a:buChar char="o"/>
            </a:pPr>
            <a:r>
              <a:rPr lang="de-DE" sz="1400" dirty="0" smtClean="0">
                <a:latin typeface="Arial" panose="020B0604020202020204" pitchFamily="34" charset="0"/>
                <a:cs typeface="Arial" panose="020B0604020202020204" pitchFamily="34" charset="0"/>
              </a:rPr>
              <a:t>Verzug durch Versorger</a:t>
            </a:r>
          </a:p>
          <a:p>
            <a:endParaRPr lang="de-DE" dirty="0"/>
          </a:p>
          <a:p>
            <a:r>
              <a:rPr lang="de-DE" sz="1400" dirty="0" smtClean="0">
                <a:latin typeface="Arial" panose="020B0604020202020204" pitchFamily="34" charset="0"/>
                <a:cs typeface="Arial" panose="020B0604020202020204" pitchFamily="34" charset="0"/>
              </a:rPr>
              <a:t>…Einfluss auf den Bauablauf haben! </a:t>
            </a:r>
          </a:p>
          <a:p>
            <a:endParaRPr lang="de-DE" dirty="0"/>
          </a:p>
          <a:p>
            <a:r>
              <a:rPr lang="de-DE" sz="1400" dirty="0" smtClean="0">
                <a:latin typeface="Arial" panose="020B0604020202020204" pitchFamily="34" charset="0"/>
                <a:cs typeface="Arial" panose="020B0604020202020204" pitchFamily="34" charset="0"/>
              </a:rPr>
              <a:t>Grundsätzlich wird vertraglich eine zügige Bauausführung ohne Unterbrechung vereinbart! </a:t>
            </a:r>
            <a:endParaRPr lang="de-DE" sz="1400" dirty="0">
              <a:latin typeface="Arial" panose="020B0604020202020204" pitchFamily="34" charset="0"/>
              <a:cs typeface="Arial" panose="020B0604020202020204" pitchFamily="34" charset="0"/>
            </a:endParaRPr>
          </a:p>
        </p:txBody>
      </p:sp>
      <p:pic>
        <p:nvPicPr>
          <p:cNvPr id="9" name="Grafik 8"/>
          <p:cNvPicPr>
            <a:picLocks noChangeAspect="1"/>
          </p:cNvPicPr>
          <p:nvPr/>
        </p:nvPicPr>
        <p:blipFill rotWithShape="1">
          <a:blip r:embed="rId3"/>
          <a:srcRect l="8829" b="961"/>
          <a:stretch/>
        </p:blipFill>
        <p:spPr>
          <a:xfrm rot="725625">
            <a:off x="5090709" y="2539514"/>
            <a:ext cx="3246593" cy="27964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3420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3"/>
          <p:cNvSpPr txBox="1">
            <a:spLocks/>
          </p:cNvSpPr>
          <p:nvPr/>
        </p:nvSpPr>
        <p:spPr bwMode="auto">
          <a:xfrm>
            <a:off x="659082" y="880705"/>
            <a:ext cx="5548678" cy="461665"/>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4200">
                <a:solidFill>
                  <a:srgbClr val="000000"/>
                </a:solidFill>
                <a:latin typeface="Gill Sans" pitchFamily="1" charset="0"/>
                <a:ea typeface="ヒラギノ角ゴ ProN W3" pitchFamily="1" charset="-128"/>
                <a:sym typeface="Gill Sans" pitchFamily="1" charset="0"/>
              </a:defRPr>
            </a:lvl1pPr>
            <a:lvl2pPr marL="742950" indent="-285750" algn="ctr">
              <a:defRPr sz="4200">
                <a:solidFill>
                  <a:srgbClr val="000000"/>
                </a:solidFill>
                <a:latin typeface="Gill Sans" pitchFamily="1" charset="0"/>
                <a:ea typeface="ヒラギノ角ゴ ProN W3" pitchFamily="1" charset="-128"/>
                <a:sym typeface="Gill Sans" pitchFamily="1" charset="0"/>
              </a:defRPr>
            </a:lvl2pPr>
            <a:lvl3pPr marL="1143000" indent="-228600" algn="ctr">
              <a:defRPr sz="4200">
                <a:solidFill>
                  <a:srgbClr val="000000"/>
                </a:solidFill>
                <a:latin typeface="Gill Sans" pitchFamily="1" charset="0"/>
                <a:ea typeface="ヒラギノ角ゴ ProN W3" pitchFamily="1" charset="-128"/>
                <a:sym typeface="Gill Sans" pitchFamily="1" charset="0"/>
              </a:defRPr>
            </a:lvl3pPr>
            <a:lvl4pPr marL="1600200" indent="-228600" algn="ctr">
              <a:defRPr sz="4200">
                <a:solidFill>
                  <a:srgbClr val="000000"/>
                </a:solidFill>
                <a:latin typeface="Gill Sans" pitchFamily="1" charset="0"/>
                <a:ea typeface="ヒラギノ角ゴ ProN W3" pitchFamily="1" charset="-128"/>
                <a:sym typeface="Gill Sans" pitchFamily="1" charset="0"/>
              </a:defRPr>
            </a:lvl4pPr>
            <a:lvl5pPr marL="2057400" indent="-228600" algn="ctr">
              <a:defRPr sz="42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9pPr>
          </a:lstStyle>
          <a:p>
            <a:pPr algn="l" eaLnBrk="1" hangingPunct="1">
              <a:spcBef>
                <a:spcPct val="50000"/>
              </a:spcBef>
            </a:pPr>
            <a:r>
              <a:rPr lang="de-DE" altLang="de-DE" sz="2400" b="1" dirty="0">
                <a:solidFill>
                  <a:srgbClr val="E4761C"/>
                </a:solidFill>
                <a:latin typeface="Arial" panose="020B0604020202020204" pitchFamily="34" charset="0"/>
                <a:cs typeface="Arial" panose="020B0604020202020204" pitchFamily="34" charset="0"/>
              </a:rPr>
              <a:t>5</a:t>
            </a:r>
            <a:r>
              <a:rPr lang="de-DE" altLang="de-DE" sz="2400" b="1" dirty="0" smtClean="0">
                <a:solidFill>
                  <a:srgbClr val="E4761C"/>
                </a:solidFill>
                <a:latin typeface="Arial" panose="020B0604020202020204" pitchFamily="34" charset="0"/>
                <a:cs typeface="Arial" panose="020B0604020202020204" pitchFamily="34" charset="0"/>
              </a:rPr>
              <a:t>. Zusammenfassung</a:t>
            </a:r>
            <a:endParaRPr lang="de-DE" altLang="de-DE" sz="2000" b="1" dirty="0">
              <a:solidFill>
                <a:schemeClr val="accent1"/>
              </a:solidFill>
              <a:latin typeface="Arial" panose="020B0604020202020204" pitchFamily="34" charset="0"/>
              <a:cs typeface="Arial" panose="020B0604020202020204" pitchFamily="34" charset="0"/>
            </a:endParaRPr>
          </a:p>
        </p:txBody>
      </p:sp>
      <p:sp>
        <p:nvSpPr>
          <p:cNvPr id="7" name="Textfeld 6"/>
          <p:cNvSpPr txBox="1"/>
          <p:nvPr/>
        </p:nvSpPr>
        <p:spPr>
          <a:xfrm>
            <a:off x="659083" y="1677182"/>
            <a:ext cx="8352838" cy="3477875"/>
          </a:xfrm>
          <a:prstGeom prst="rect">
            <a:avLst/>
          </a:prstGeom>
          <a:noFill/>
          <a:ln>
            <a:solidFill>
              <a:schemeClr val="tx1"/>
            </a:solidFill>
          </a:ln>
        </p:spPr>
        <p:txBody>
          <a:bodyPr wrap="square" rtlCol="0">
            <a:spAutoFit/>
          </a:bodyPr>
          <a:lstStyle/>
          <a:p>
            <a:pPr marL="285750" indent="-285750">
              <a:lnSpc>
                <a:spcPct val="200000"/>
              </a:lnSpc>
              <a:buFont typeface="Courier New" panose="02070309020205020404" pitchFamily="49" charset="0"/>
              <a:buChar char="o"/>
            </a:pPr>
            <a:r>
              <a:rPr lang="de-DE" sz="1400" dirty="0" smtClean="0">
                <a:latin typeface="Arial" panose="020B0604020202020204" pitchFamily="34" charset="0"/>
                <a:cs typeface="Arial" panose="020B0604020202020204" pitchFamily="34" charset="0"/>
              </a:rPr>
              <a:t>Aufgrund des schlechten Straßenzustandes wird dringend eine Erneuerung empfohlen</a:t>
            </a:r>
          </a:p>
          <a:p>
            <a:pPr marL="285750" indent="-285750">
              <a:lnSpc>
                <a:spcPct val="200000"/>
              </a:lnSpc>
              <a:buFont typeface="Courier New" panose="02070309020205020404" pitchFamily="49" charset="0"/>
              <a:buChar char="o"/>
            </a:pPr>
            <a:r>
              <a:rPr lang="de-DE" sz="1400" dirty="0" smtClean="0">
                <a:latin typeface="Arial" panose="020B0604020202020204" pitchFamily="34" charset="0"/>
                <a:cs typeface="Arial" panose="020B0604020202020204" pitchFamily="34" charset="0"/>
              </a:rPr>
              <a:t>Die komplette Verkehrsanlage wird in asphaltbauweise hergestellt </a:t>
            </a:r>
          </a:p>
          <a:p>
            <a:pPr marL="285750" indent="-285750">
              <a:lnSpc>
                <a:spcPct val="200000"/>
              </a:lnSpc>
              <a:buFont typeface="Courier New" panose="02070309020205020404" pitchFamily="49" charset="0"/>
              <a:buChar char="o"/>
            </a:pPr>
            <a:r>
              <a:rPr lang="de-DE" sz="1400" dirty="0" smtClean="0">
                <a:latin typeface="Arial" panose="020B0604020202020204" pitchFamily="34" charset="0"/>
                <a:cs typeface="Arial" panose="020B0604020202020204" pitchFamily="34" charset="0"/>
              </a:rPr>
              <a:t>Das Niederschlagswasser wird in die Mittelrinne aufgefangen und dem Mischwasserkanal zugeleitet</a:t>
            </a:r>
          </a:p>
          <a:p>
            <a:pPr marL="285750" indent="-285750">
              <a:lnSpc>
                <a:spcPct val="200000"/>
              </a:lnSpc>
              <a:buFont typeface="Courier New" panose="02070309020205020404" pitchFamily="49" charset="0"/>
              <a:buChar char="o"/>
            </a:pPr>
            <a:r>
              <a:rPr lang="de-DE" sz="1400" dirty="0" smtClean="0">
                <a:latin typeface="Arial" panose="020B0604020202020204" pitchFamily="34" charset="0"/>
                <a:cs typeface="Arial" panose="020B0604020202020204" pitchFamily="34" charset="0"/>
              </a:rPr>
              <a:t>Die Straßenbeleuchtung wird erneuert (6 </a:t>
            </a:r>
            <a:r>
              <a:rPr lang="de-DE" sz="1400" dirty="0" err="1" smtClean="0">
                <a:latin typeface="Arial" panose="020B0604020202020204" pitchFamily="34" charset="0"/>
                <a:cs typeface="Arial" panose="020B0604020202020204" pitchFamily="34" charset="0"/>
              </a:rPr>
              <a:t>Stck</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Siteko</a:t>
            </a:r>
            <a:r>
              <a:rPr lang="de-DE" sz="1400" dirty="0" smtClean="0">
                <a:latin typeface="Arial" panose="020B0604020202020204" pitchFamily="34" charset="0"/>
                <a:cs typeface="Arial" panose="020B0604020202020204" pitchFamily="34" charset="0"/>
              </a:rPr>
              <a:t>-LED-Leuchte)</a:t>
            </a:r>
          </a:p>
          <a:p>
            <a:pPr marL="285750" indent="-285750">
              <a:lnSpc>
                <a:spcPct val="200000"/>
              </a:lnSpc>
              <a:buFont typeface="Courier New" panose="02070309020205020404" pitchFamily="49" charset="0"/>
              <a:buChar char="o"/>
            </a:pPr>
            <a:r>
              <a:rPr lang="de-DE" sz="1400" dirty="0" smtClean="0">
                <a:latin typeface="Arial" panose="020B0604020202020204" pitchFamily="34" charset="0"/>
                <a:cs typeface="Arial" panose="020B0604020202020204" pitchFamily="34" charset="0"/>
              </a:rPr>
              <a:t>Die Versorger wurden über die Baumaßnahme informiert (Mitverlegung)</a:t>
            </a:r>
          </a:p>
          <a:p>
            <a:pPr marL="285750" indent="-285750">
              <a:lnSpc>
                <a:spcPct val="200000"/>
              </a:lnSpc>
              <a:buFont typeface="Courier New" panose="02070309020205020404" pitchFamily="49" charset="0"/>
              <a:buChar char="o"/>
            </a:pPr>
            <a:r>
              <a:rPr lang="de-DE" sz="1400" dirty="0" smtClean="0">
                <a:latin typeface="Arial" panose="020B0604020202020204" pitchFamily="34" charset="0"/>
                <a:cs typeface="Arial" panose="020B0604020202020204" pitchFamily="34" charset="0"/>
              </a:rPr>
              <a:t>Bauzeit ca. 3 Monate (zzgl. Versorger)</a:t>
            </a:r>
          </a:p>
          <a:p>
            <a:pPr marL="285750" indent="-285750">
              <a:lnSpc>
                <a:spcPct val="200000"/>
              </a:lnSpc>
              <a:buFont typeface="Courier New" panose="02070309020205020404" pitchFamily="49" charset="0"/>
              <a:buChar char="o"/>
            </a:pPr>
            <a:r>
              <a:rPr lang="de-DE" sz="1400" dirty="0" smtClean="0">
                <a:latin typeface="Arial" panose="020B0604020202020204" pitchFamily="34" charset="0"/>
                <a:cs typeface="Arial" panose="020B0604020202020204" pitchFamily="34" charset="0"/>
              </a:rPr>
              <a:t>Baubeginn: Stand jetzt Juli 2023    </a:t>
            </a:r>
          </a:p>
          <a:p>
            <a:pPr>
              <a:lnSpc>
                <a:spcPct val="200000"/>
              </a:lnSpc>
            </a:pPr>
            <a:r>
              <a:rPr lang="de-DE" sz="1200" dirty="0" smtClean="0"/>
              <a:t> </a:t>
            </a:r>
            <a:endParaRPr lang="de-DE" sz="1400" dirty="0" smtClean="0"/>
          </a:p>
        </p:txBody>
      </p:sp>
    </p:spTree>
    <p:extLst>
      <p:ext uri="{BB962C8B-B14F-4D97-AF65-F5344CB8AC3E}">
        <p14:creationId xmlns:p14="http://schemas.microsoft.com/office/powerpoint/2010/main" val="379319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653322" y="1605303"/>
            <a:ext cx="8158983" cy="895852"/>
          </a:xfrm>
          <a:prstGeom prst="rect">
            <a:avLst/>
          </a:prstGeom>
        </p:spPr>
        <p:txBody>
          <a:bodyPr anchor="ctr"/>
          <a:lstStyle/>
          <a:p>
            <a:pPr>
              <a:lnSpc>
                <a:spcPct val="100000"/>
              </a:lnSpc>
            </a:pPr>
            <a:r>
              <a:rPr lang="en-US" altLang="de-DE" sz="2800" b="1" dirty="0" smtClean="0">
                <a:solidFill>
                  <a:schemeClr val="accent2"/>
                </a:solidFill>
                <a:latin typeface="Arial" panose="020B0604020202020204" pitchFamily="34" charset="0"/>
                <a:cs typeface="Arial" panose="020B0604020202020204" pitchFamily="34" charset="0"/>
                <a:sym typeface="Arial" panose="020B0604020202020204" pitchFamily="34" charset="0"/>
              </a:rPr>
              <a:t>Herzlichen Dank für Ihre Aufmerksamkeit !</a:t>
            </a:r>
            <a:endParaRPr lang="en-US" altLang="de-DE" sz="2400" b="1" dirty="0">
              <a:solidFill>
                <a:schemeClr val="accent2"/>
              </a:solidFill>
              <a:latin typeface="Arial" panose="020B0604020202020204" pitchFamily="34" charset="0"/>
              <a:cs typeface="Arial" panose="020B0604020202020204" pitchFamily="34" charset="0"/>
              <a:sym typeface="Arial" panose="020B0604020202020204" pitchFamily="34" charset="0"/>
            </a:endParaRPr>
          </a:p>
        </p:txBody>
      </p:sp>
      <p:pic>
        <p:nvPicPr>
          <p:cNvPr id="5" name="Grafik 4"/>
          <p:cNvPicPr>
            <a:picLocks noChangeAspect="1"/>
          </p:cNvPicPr>
          <p:nvPr/>
        </p:nvPicPr>
        <p:blipFill>
          <a:blip r:embed="rId3"/>
          <a:stretch>
            <a:fillRect/>
          </a:stretch>
        </p:blipFill>
        <p:spPr>
          <a:xfrm>
            <a:off x="1991634" y="2873118"/>
            <a:ext cx="4505208" cy="2621422"/>
          </a:xfrm>
          <a:prstGeom prst="ellipse">
            <a:avLst/>
          </a:prstGeom>
        </p:spPr>
      </p:pic>
    </p:spTree>
    <p:extLst>
      <p:ext uri="{BB962C8B-B14F-4D97-AF65-F5344CB8AC3E}">
        <p14:creationId xmlns:p14="http://schemas.microsoft.com/office/powerpoint/2010/main" val="1751810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3"/>
          <p:cNvSpPr txBox="1">
            <a:spLocks/>
          </p:cNvSpPr>
          <p:nvPr/>
        </p:nvSpPr>
        <p:spPr bwMode="auto">
          <a:xfrm>
            <a:off x="671851" y="936007"/>
            <a:ext cx="3600450" cy="457200"/>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200">
                <a:solidFill>
                  <a:srgbClr val="000000"/>
                </a:solidFill>
                <a:latin typeface="Gill Sans" pitchFamily="1" charset="0"/>
                <a:ea typeface="ヒラギノ角ゴ ProN W3" pitchFamily="1" charset="-128"/>
                <a:sym typeface="Gill Sans" pitchFamily="1" charset="0"/>
              </a:defRPr>
            </a:lvl1pPr>
            <a:lvl2pPr marL="742950" indent="-285750" algn="ctr">
              <a:defRPr sz="4200">
                <a:solidFill>
                  <a:srgbClr val="000000"/>
                </a:solidFill>
                <a:latin typeface="Gill Sans" pitchFamily="1" charset="0"/>
                <a:ea typeface="ヒラギノ角ゴ ProN W3" pitchFamily="1" charset="-128"/>
                <a:sym typeface="Gill Sans" pitchFamily="1" charset="0"/>
              </a:defRPr>
            </a:lvl2pPr>
            <a:lvl3pPr marL="1143000" indent="-228600" algn="ctr">
              <a:defRPr sz="4200">
                <a:solidFill>
                  <a:srgbClr val="000000"/>
                </a:solidFill>
                <a:latin typeface="Gill Sans" pitchFamily="1" charset="0"/>
                <a:ea typeface="ヒラギノ角ゴ ProN W3" pitchFamily="1" charset="-128"/>
                <a:sym typeface="Gill Sans" pitchFamily="1" charset="0"/>
              </a:defRPr>
            </a:lvl3pPr>
            <a:lvl4pPr marL="1600200" indent="-228600" algn="ctr">
              <a:defRPr sz="4200">
                <a:solidFill>
                  <a:srgbClr val="000000"/>
                </a:solidFill>
                <a:latin typeface="Gill Sans" pitchFamily="1" charset="0"/>
                <a:ea typeface="ヒラギノ角ゴ ProN W3" pitchFamily="1" charset="-128"/>
                <a:sym typeface="Gill Sans" pitchFamily="1" charset="0"/>
              </a:defRPr>
            </a:lvl4pPr>
            <a:lvl5pPr marL="2057400" indent="-228600" algn="ctr">
              <a:defRPr sz="42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9pPr>
          </a:lstStyle>
          <a:p>
            <a:pPr algn="l" eaLnBrk="1" hangingPunct="1">
              <a:spcBef>
                <a:spcPct val="50000"/>
              </a:spcBef>
            </a:pPr>
            <a:r>
              <a:rPr lang="de-DE" altLang="de-DE" sz="2400" b="1" dirty="0" smtClean="0">
                <a:solidFill>
                  <a:srgbClr val="E4761C"/>
                </a:solidFill>
                <a:latin typeface="Arial" panose="020B0604020202020204" pitchFamily="34" charset="0"/>
                <a:cs typeface="Arial" panose="020B0604020202020204" pitchFamily="34" charset="0"/>
              </a:rPr>
              <a:t>Agenda</a:t>
            </a:r>
            <a:endParaRPr lang="de-DE" altLang="de-DE" sz="2400" b="1" dirty="0">
              <a:solidFill>
                <a:srgbClr val="E4761C"/>
              </a:solidFill>
              <a:latin typeface="Arial" panose="020B0604020202020204" pitchFamily="34" charset="0"/>
              <a:cs typeface="Arial" panose="020B0604020202020204" pitchFamily="34" charset="0"/>
            </a:endParaRPr>
          </a:p>
        </p:txBody>
      </p:sp>
      <p:sp>
        <p:nvSpPr>
          <p:cNvPr id="6" name="Textfeld 5"/>
          <p:cNvSpPr txBox="1"/>
          <p:nvPr/>
        </p:nvSpPr>
        <p:spPr>
          <a:xfrm>
            <a:off x="671851" y="2021702"/>
            <a:ext cx="4222879" cy="1846659"/>
          </a:xfrm>
          <a:prstGeom prst="rect">
            <a:avLst/>
          </a:prstGeom>
          <a:noFill/>
        </p:spPr>
        <p:txBody>
          <a:bodyPr wrap="square" rtlCol="0">
            <a:spAutoFit/>
          </a:bodyPr>
          <a:lstStyle/>
          <a:p>
            <a:pPr>
              <a:lnSpc>
                <a:spcPct val="150000"/>
              </a:lnSpc>
            </a:pPr>
            <a:endParaRPr lang="de-DE" sz="1000" b="1" dirty="0" smtClean="0">
              <a:solidFill>
                <a:schemeClr val="bg1">
                  <a:lumMod val="75000"/>
                </a:schemeClr>
              </a:solidFill>
              <a:latin typeface="Arial" panose="020B0604020202020204" pitchFamily="34" charset="0"/>
              <a:cs typeface="Arial" panose="020B0604020202020204" pitchFamily="34" charset="0"/>
            </a:endParaRPr>
          </a:p>
          <a:p>
            <a:pPr>
              <a:lnSpc>
                <a:spcPct val="150000"/>
              </a:lnSpc>
            </a:pPr>
            <a:r>
              <a:rPr lang="de-DE" sz="1000" b="1" dirty="0" smtClean="0">
                <a:solidFill>
                  <a:schemeClr val="bg1">
                    <a:lumMod val="75000"/>
                  </a:schemeClr>
                </a:solidFill>
                <a:latin typeface="Arial" panose="020B0604020202020204" pitchFamily="34" charset="0"/>
                <a:cs typeface="Arial" panose="020B0604020202020204" pitchFamily="34" charset="0"/>
              </a:rPr>
              <a:t>	</a:t>
            </a:r>
          </a:p>
          <a:p>
            <a:pPr>
              <a:lnSpc>
                <a:spcPct val="150000"/>
              </a:lnSpc>
            </a:pPr>
            <a:r>
              <a:rPr lang="de-DE" sz="1400" b="1" dirty="0" smtClean="0">
                <a:solidFill>
                  <a:schemeClr val="bg1">
                    <a:lumMod val="75000"/>
                  </a:schemeClr>
                </a:solidFill>
                <a:latin typeface="Arial" panose="020B0604020202020204" pitchFamily="34" charset="0"/>
                <a:cs typeface="Arial" panose="020B0604020202020204" pitchFamily="34" charset="0"/>
              </a:rPr>
              <a:t>2.      Erläuterung Kanal</a:t>
            </a:r>
          </a:p>
          <a:p>
            <a:pPr marL="1200150" lvl="2" indent="-285750">
              <a:lnSpc>
                <a:spcPct val="150000"/>
              </a:lnSpc>
              <a:buFont typeface="Arial" panose="020B0604020202020204" pitchFamily="34" charset="0"/>
              <a:buChar char="•"/>
            </a:pPr>
            <a:r>
              <a:rPr lang="de-DE" sz="1400" dirty="0" smtClean="0">
                <a:solidFill>
                  <a:schemeClr val="bg1">
                    <a:lumMod val="75000"/>
                  </a:schemeClr>
                </a:solidFill>
                <a:latin typeface="Arial" panose="020B0604020202020204" pitchFamily="34" charset="0"/>
                <a:cs typeface="Arial" panose="020B0604020202020204" pitchFamily="34" charset="0"/>
              </a:rPr>
              <a:t>Allgemeines</a:t>
            </a:r>
          </a:p>
          <a:p>
            <a:pPr marL="1200150" lvl="2" indent="-285750">
              <a:lnSpc>
                <a:spcPct val="150000"/>
              </a:lnSpc>
              <a:buFont typeface="Arial" panose="020B0604020202020204" pitchFamily="34" charset="0"/>
              <a:buChar char="•"/>
            </a:pPr>
            <a:r>
              <a:rPr lang="de-DE" sz="1400" dirty="0" smtClean="0">
                <a:solidFill>
                  <a:schemeClr val="bg1">
                    <a:lumMod val="75000"/>
                  </a:schemeClr>
                </a:solidFill>
                <a:latin typeface="Arial" panose="020B0604020202020204" pitchFamily="34" charset="0"/>
                <a:cs typeface="Arial" panose="020B0604020202020204" pitchFamily="34" charset="0"/>
              </a:rPr>
              <a:t>Bestand</a:t>
            </a:r>
          </a:p>
          <a:p>
            <a:pPr marL="1200150" lvl="2" indent="-285750">
              <a:lnSpc>
                <a:spcPct val="150000"/>
              </a:lnSpc>
              <a:buFont typeface="Arial" panose="020B0604020202020204" pitchFamily="34" charset="0"/>
              <a:buChar char="•"/>
            </a:pPr>
            <a:r>
              <a:rPr lang="de-DE" sz="1400" dirty="0" smtClean="0">
                <a:solidFill>
                  <a:schemeClr val="bg1">
                    <a:lumMod val="75000"/>
                  </a:schemeClr>
                </a:solidFill>
                <a:latin typeface="Arial" panose="020B0604020202020204" pitchFamily="34" charset="0"/>
                <a:cs typeface="Arial" panose="020B0604020202020204" pitchFamily="34" charset="0"/>
              </a:rPr>
              <a:t>Grundstücksanschlussleitung</a:t>
            </a:r>
          </a:p>
        </p:txBody>
      </p:sp>
      <p:sp>
        <p:nvSpPr>
          <p:cNvPr id="8" name="Textfeld 7"/>
          <p:cNvSpPr txBox="1"/>
          <p:nvPr/>
        </p:nvSpPr>
        <p:spPr>
          <a:xfrm>
            <a:off x="671851" y="3909492"/>
            <a:ext cx="4490998" cy="1492716"/>
          </a:xfrm>
          <a:prstGeom prst="rect">
            <a:avLst/>
          </a:prstGeom>
          <a:noFill/>
        </p:spPr>
        <p:txBody>
          <a:bodyPr wrap="square" rtlCol="0">
            <a:spAutoFit/>
          </a:bodyPr>
          <a:lstStyle/>
          <a:p>
            <a:pPr>
              <a:lnSpc>
                <a:spcPct val="200000"/>
              </a:lnSpc>
            </a:pPr>
            <a:r>
              <a:rPr lang="de-DE" sz="1400" b="1" dirty="0" smtClean="0">
                <a:solidFill>
                  <a:schemeClr val="bg1">
                    <a:lumMod val="75000"/>
                  </a:schemeClr>
                </a:solidFill>
                <a:latin typeface="Arial" panose="020B0604020202020204" pitchFamily="34" charset="0"/>
                <a:cs typeface="Arial" panose="020B0604020202020204" pitchFamily="34" charset="0"/>
              </a:rPr>
              <a:t>3.      Erläuterung Straßenbau</a:t>
            </a:r>
          </a:p>
          <a:p>
            <a:pPr marL="1200150" lvl="2" indent="-285750">
              <a:lnSpc>
                <a:spcPct val="150000"/>
              </a:lnSpc>
              <a:buFont typeface="Arial" panose="020B0604020202020204" pitchFamily="34" charset="0"/>
              <a:buChar char="•"/>
            </a:pPr>
            <a:r>
              <a:rPr lang="de-DE" sz="1400" dirty="0" smtClean="0">
                <a:solidFill>
                  <a:schemeClr val="bg1">
                    <a:lumMod val="75000"/>
                  </a:schemeClr>
                </a:solidFill>
                <a:latin typeface="Arial" panose="020B0604020202020204" pitchFamily="34" charset="0"/>
                <a:cs typeface="Arial" panose="020B0604020202020204" pitchFamily="34" charset="0"/>
              </a:rPr>
              <a:t>Bestand</a:t>
            </a:r>
          </a:p>
          <a:p>
            <a:pPr marL="1200150" lvl="2" indent="-285750">
              <a:lnSpc>
                <a:spcPct val="150000"/>
              </a:lnSpc>
              <a:buFont typeface="Arial" panose="020B0604020202020204" pitchFamily="34" charset="0"/>
              <a:buChar char="•"/>
            </a:pPr>
            <a:r>
              <a:rPr lang="de-DE" sz="1400" dirty="0" smtClean="0">
                <a:solidFill>
                  <a:schemeClr val="bg1">
                    <a:lumMod val="75000"/>
                  </a:schemeClr>
                </a:solidFill>
                <a:latin typeface="Arial" panose="020B0604020202020204" pitchFamily="34" charset="0"/>
                <a:cs typeface="Arial" panose="020B0604020202020204" pitchFamily="34" charset="0"/>
              </a:rPr>
              <a:t>Versorgungsleitungen</a:t>
            </a:r>
          </a:p>
          <a:p>
            <a:pPr marL="1200150" lvl="2" indent="-285750">
              <a:lnSpc>
                <a:spcPct val="150000"/>
              </a:lnSpc>
              <a:buFont typeface="Arial" panose="020B0604020202020204" pitchFamily="34" charset="0"/>
              <a:buChar char="•"/>
            </a:pPr>
            <a:r>
              <a:rPr lang="de-DE" sz="1400" dirty="0" smtClean="0">
                <a:solidFill>
                  <a:schemeClr val="bg1">
                    <a:lumMod val="75000"/>
                  </a:schemeClr>
                </a:solidFill>
                <a:latin typeface="Arial" panose="020B0604020202020204" pitchFamily="34" charset="0"/>
                <a:cs typeface="Arial" panose="020B0604020202020204" pitchFamily="34" charset="0"/>
              </a:rPr>
              <a:t>Neuplanung</a:t>
            </a:r>
          </a:p>
        </p:txBody>
      </p:sp>
      <p:sp>
        <p:nvSpPr>
          <p:cNvPr id="10" name="Textfeld 9"/>
          <p:cNvSpPr txBox="1"/>
          <p:nvPr/>
        </p:nvSpPr>
        <p:spPr>
          <a:xfrm>
            <a:off x="671851" y="1536006"/>
            <a:ext cx="3971867" cy="1169551"/>
          </a:xfrm>
          <a:prstGeom prst="rect">
            <a:avLst/>
          </a:prstGeom>
          <a:noFill/>
        </p:spPr>
        <p:txBody>
          <a:bodyPr wrap="square" rtlCol="0">
            <a:spAutoFit/>
          </a:bodyPr>
          <a:lstStyle/>
          <a:p>
            <a:pPr indent="-400050">
              <a:lnSpc>
                <a:spcPct val="200000"/>
              </a:lnSpc>
              <a:buFont typeface="+mj-lt"/>
              <a:buAutoNum type="romanUcPeriod"/>
            </a:pPr>
            <a:r>
              <a:rPr lang="de-DE" sz="1400" b="1" dirty="0">
                <a:solidFill>
                  <a:schemeClr val="bg1">
                    <a:lumMod val="75000"/>
                  </a:schemeClr>
                </a:solidFill>
                <a:latin typeface="Arial" panose="020B0604020202020204" pitchFamily="34" charset="0"/>
                <a:cs typeface="Arial" panose="020B0604020202020204" pitchFamily="34" charset="0"/>
              </a:rPr>
              <a:t> Festlegung der Straßenart</a:t>
            </a:r>
          </a:p>
          <a:p>
            <a:pPr marL="1200150" lvl="2" indent="-285750">
              <a:lnSpc>
                <a:spcPct val="150000"/>
              </a:lnSpc>
              <a:buFont typeface="Arial" panose="020B0604020202020204" pitchFamily="34" charset="0"/>
              <a:buChar char="•"/>
            </a:pPr>
            <a:r>
              <a:rPr lang="de-DE" sz="1400" dirty="0" smtClean="0">
                <a:solidFill>
                  <a:schemeClr val="bg1">
                    <a:lumMod val="75000"/>
                  </a:schemeClr>
                </a:solidFill>
                <a:latin typeface="Arial" panose="020B0604020202020204" pitchFamily="34" charset="0"/>
                <a:cs typeface="Arial" panose="020B0604020202020204" pitchFamily="34" charset="0"/>
              </a:rPr>
              <a:t>Anliegerstraße</a:t>
            </a:r>
          </a:p>
          <a:p>
            <a:pPr>
              <a:lnSpc>
                <a:spcPct val="150000"/>
              </a:lnSpc>
            </a:pPr>
            <a:r>
              <a:rPr lang="de-DE" sz="1400" b="1" dirty="0" smtClean="0">
                <a:solidFill>
                  <a:schemeClr val="bg1">
                    <a:lumMod val="75000"/>
                  </a:schemeClr>
                </a:solidFill>
                <a:latin typeface="Arial" panose="020B0604020202020204" pitchFamily="34" charset="0"/>
                <a:cs typeface="Arial" panose="020B0604020202020204" pitchFamily="34" charset="0"/>
              </a:rPr>
              <a:t>	</a:t>
            </a:r>
          </a:p>
        </p:txBody>
      </p:sp>
      <p:sp>
        <p:nvSpPr>
          <p:cNvPr id="11" name="Textfeld 10"/>
          <p:cNvSpPr txBox="1"/>
          <p:nvPr/>
        </p:nvSpPr>
        <p:spPr>
          <a:xfrm>
            <a:off x="671851" y="6029895"/>
            <a:ext cx="3600450" cy="461665"/>
          </a:xfrm>
          <a:prstGeom prst="rect">
            <a:avLst/>
          </a:prstGeom>
          <a:noFill/>
        </p:spPr>
        <p:txBody>
          <a:bodyPr wrap="square" rtlCol="0">
            <a:spAutoFit/>
          </a:bodyPr>
          <a:lstStyle/>
          <a:p>
            <a:r>
              <a:rPr lang="de-DE" sz="1400" b="1" dirty="0" smtClean="0">
                <a:solidFill>
                  <a:srgbClr val="0070C0"/>
                </a:solidFill>
                <a:latin typeface="Arial" panose="020B0604020202020204" pitchFamily="34" charset="0"/>
                <a:cs typeface="Arial" panose="020B0604020202020204" pitchFamily="34" charset="0"/>
              </a:rPr>
              <a:t>5.      Straßenausbaueiträge</a:t>
            </a:r>
          </a:p>
          <a:p>
            <a:endParaRPr lang="de-DE" sz="1000" b="1" dirty="0">
              <a:solidFill>
                <a:schemeClr val="bg1">
                  <a:lumMod val="75000"/>
                </a:schemeClr>
              </a:solidFill>
              <a:latin typeface="Arial" panose="020B0604020202020204" pitchFamily="34" charset="0"/>
              <a:cs typeface="Arial" panose="020B0604020202020204" pitchFamily="34" charset="0"/>
            </a:endParaRPr>
          </a:p>
        </p:txBody>
      </p:sp>
      <p:sp>
        <p:nvSpPr>
          <p:cNvPr id="12" name="Textfeld 11"/>
          <p:cNvSpPr txBox="1"/>
          <p:nvPr/>
        </p:nvSpPr>
        <p:spPr>
          <a:xfrm>
            <a:off x="671851" y="5505651"/>
            <a:ext cx="1978639" cy="461665"/>
          </a:xfrm>
          <a:prstGeom prst="rect">
            <a:avLst/>
          </a:prstGeom>
          <a:noFill/>
        </p:spPr>
        <p:txBody>
          <a:bodyPr wrap="square" rtlCol="0">
            <a:spAutoFit/>
          </a:bodyPr>
          <a:lstStyle/>
          <a:p>
            <a:r>
              <a:rPr lang="de-DE" sz="1400" b="1" dirty="0" smtClean="0">
                <a:solidFill>
                  <a:schemeClr val="bg1">
                    <a:lumMod val="75000"/>
                  </a:schemeClr>
                </a:solidFill>
                <a:latin typeface="Arial" panose="020B0604020202020204" pitchFamily="34" charset="0"/>
                <a:cs typeface="Arial" panose="020B0604020202020204" pitchFamily="34" charset="0"/>
              </a:rPr>
              <a:t>4.      Zeitschiene</a:t>
            </a:r>
          </a:p>
          <a:p>
            <a:endParaRPr lang="de-DE" sz="1000" b="1"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95629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WordPictureWatermark3" descr="Pfeil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3" y="-171450"/>
            <a:ext cx="9144001" cy="7029450"/>
          </a:xfrm>
          <a:prstGeom prst="rect">
            <a:avLst/>
          </a:prstGeom>
          <a:noFill/>
          <a:ln>
            <a:noFill/>
          </a:ln>
          <a:extLst>
            <a:ext uri="{909E8E84-426E-40DD-AFC4-6F175D3DCCD1}">
              <a14:hiddenFill xmlns:a14="http://schemas.microsoft.com/office/drawing/2010/main">
                <a:solidFill>
                  <a:srgbClr val="FF9801">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15888"/>
            <a:ext cx="19081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6"/>
          <p:cNvSpPr>
            <a:spLocks noChangeArrowheads="1"/>
          </p:cNvSpPr>
          <p:nvPr/>
        </p:nvSpPr>
        <p:spPr bwMode="auto">
          <a:xfrm>
            <a:off x="468313" y="1500188"/>
            <a:ext cx="8242300" cy="423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de-DE" altLang="de-DE" sz="28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Bürgerinformation </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de-DE" altLang="de-DE" sz="28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514350" marR="0" lvl="0" indent="-514350" algn="l" defTabSz="914400" rtl="0" eaLnBrk="1" fontAlgn="base" latinLnBrk="0" hangingPunct="1">
              <a:lnSpc>
                <a:spcPct val="150000"/>
              </a:lnSpc>
              <a:spcBef>
                <a:spcPct val="0"/>
              </a:spcBef>
              <a:spcAft>
                <a:spcPct val="0"/>
              </a:spcAft>
              <a:buClrTx/>
              <a:buSzTx/>
              <a:buFontTx/>
              <a:buAutoNum type="arabicPeriod"/>
              <a:tabLst/>
              <a:defRPr/>
            </a:pPr>
            <a:r>
              <a:rPr kumimoji="0" lang="de-DE" altLang="de-DE" sz="2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Ausbau der Straße</a:t>
            </a:r>
            <a:r>
              <a:rPr kumimoji="0" lang="de-DE" altLang="de-DE" sz="2000" b="1" i="0" u="none" strike="noStrike" kern="1200" cap="none" spc="0" normalizeH="0" noProof="0" dirty="0" smtClean="0">
                <a:ln>
                  <a:noFill/>
                </a:ln>
                <a:solidFill>
                  <a:srgbClr val="000000"/>
                </a:solidFill>
                <a:effectLst/>
                <a:uLnTx/>
                <a:uFillTx/>
                <a:latin typeface="Arial" panose="020B0604020202020204" pitchFamily="34" charset="0"/>
                <a:ea typeface="+mn-ea"/>
                <a:cs typeface="+mn-cs"/>
              </a:rPr>
              <a:t> Mölleweg</a:t>
            </a:r>
          </a:p>
          <a:p>
            <a:pPr marR="0" lvl="0" algn="l" defTabSz="914400" rtl="0" eaLnBrk="1" fontAlgn="base" latinLnBrk="0" hangingPunct="1">
              <a:lnSpc>
                <a:spcPct val="150000"/>
              </a:lnSpc>
              <a:spcBef>
                <a:spcPct val="0"/>
              </a:spcBef>
              <a:spcAft>
                <a:spcPct val="0"/>
              </a:spcAft>
              <a:buClrTx/>
              <a:buSzTx/>
              <a:buNone/>
              <a:tabLst/>
              <a:defRPr/>
            </a:pPr>
            <a:r>
              <a:rPr lang="de-DE" altLang="de-DE" sz="2000" b="1" dirty="0">
                <a:solidFill>
                  <a:srgbClr val="000000"/>
                </a:solidFill>
              </a:rPr>
              <a:t> </a:t>
            </a:r>
            <a:r>
              <a:rPr lang="de-DE" altLang="de-DE" sz="2000" b="1" dirty="0" smtClean="0">
                <a:solidFill>
                  <a:srgbClr val="000000"/>
                </a:solidFill>
              </a:rPr>
              <a:t>     </a:t>
            </a:r>
            <a:r>
              <a:rPr kumimoji="0" lang="de-DE" altLang="de-DE" sz="2000" b="1" i="0" u="none" strike="noStrike" kern="1200" cap="none" spc="0" normalizeH="0" noProof="0" dirty="0" smtClean="0">
                <a:ln>
                  <a:noFill/>
                </a:ln>
                <a:solidFill>
                  <a:srgbClr val="000000"/>
                </a:solidFill>
                <a:effectLst/>
                <a:uLnTx/>
                <a:uFillTx/>
                <a:latin typeface="Arial" panose="020B0604020202020204" pitchFamily="34" charset="0"/>
                <a:ea typeface="+mn-ea"/>
                <a:cs typeface="+mn-cs"/>
              </a:rPr>
              <a:t> </a:t>
            </a:r>
            <a:r>
              <a:rPr kumimoji="0" lang="de-DE" altLang="de-DE" sz="1600" b="1" i="0" u="none" strike="noStrike" kern="1200" cap="none" spc="0" normalizeH="0" noProof="0" dirty="0" smtClean="0">
                <a:ln>
                  <a:noFill/>
                </a:ln>
                <a:solidFill>
                  <a:srgbClr val="000000"/>
                </a:solidFill>
                <a:effectLst/>
                <a:uLnTx/>
                <a:uFillTx/>
                <a:latin typeface="Arial" panose="020B0604020202020204" pitchFamily="34" charset="0"/>
                <a:ea typeface="+mn-ea"/>
                <a:cs typeface="+mn-cs"/>
              </a:rPr>
              <a:t>zw. Op de Melter und Dr. </a:t>
            </a:r>
            <a:r>
              <a:rPr kumimoji="0" lang="de-DE" altLang="de-DE" sz="1600" b="1" i="0" u="none" strike="noStrike" kern="1200" cap="none" spc="0" normalizeH="0" noProof="0" dirty="0" err="1" smtClean="0">
                <a:ln>
                  <a:noFill/>
                </a:ln>
                <a:solidFill>
                  <a:srgbClr val="000000"/>
                </a:solidFill>
                <a:effectLst/>
                <a:uLnTx/>
                <a:uFillTx/>
                <a:latin typeface="Arial" panose="020B0604020202020204" pitchFamily="34" charset="0"/>
                <a:ea typeface="+mn-ea"/>
                <a:cs typeface="+mn-cs"/>
              </a:rPr>
              <a:t>Corneluis</a:t>
            </a:r>
            <a:r>
              <a:rPr kumimoji="0" lang="de-DE" altLang="de-DE" sz="1600" b="1" i="0" u="none" strike="noStrike" kern="1200" cap="none" spc="0" normalizeH="0" noProof="0" dirty="0" smtClean="0">
                <a:ln>
                  <a:noFill/>
                </a:ln>
                <a:solidFill>
                  <a:srgbClr val="000000"/>
                </a:solidFill>
                <a:effectLst/>
                <a:uLnTx/>
                <a:uFillTx/>
                <a:latin typeface="Arial" panose="020B0604020202020204" pitchFamily="34" charset="0"/>
                <a:ea typeface="+mn-ea"/>
                <a:cs typeface="+mn-cs"/>
              </a:rPr>
              <a:t>-Scholten Str. </a:t>
            </a:r>
            <a:endParaRPr kumimoji="0" lang="de-DE" altLang="de-DE"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1257300" marR="0" lvl="1" indent="-514350" algn="l" defTabSz="914400" rtl="0" eaLnBrk="1" fontAlgn="base" latinLnBrk="0" hangingPunct="1">
              <a:lnSpc>
                <a:spcPct val="150000"/>
              </a:lnSpc>
              <a:spcBef>
                <a:spcPct val="0"/>
              </a:spcBef>
              <a:spcAft>
                <a:spcPct val="0"/>
              </a:spcAft>
              <a:buClrTx/>
              <a:buSzTx/>
              <a:buFontTx/>
              <a:buAutoNum type="arabicPeriod"/>
              <a:tabLst/>
              <a:defRPr/>
            </a:pPr>
            <a:endParaRPr kumimoji="0" lang="de-DE" altLang="de-DE"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R="0" lvl="0" algn="l" defTabSz="914400" rtl="0" eaLnBrk="1" fontAlgn="base" latinLnBrk="0" hangingPunct="1">
              <a:lnSpc>
                <a:spcPct val="150000"/>
              </a:lnSpc>
              <a:spcBef>
                <a:spcPct val="0"/>
              </a:spcBef>
              <a:spcAft>
                <a:spcPct val="0"/>
              </a:spcAft>
              <a:buClrTx/>
              <a:buSzTx/>
              <a:buNone/>
              <a:tabLst/>
              <a:defRPr/>
            </a:pPr>
            <a:r>
              <a:rPr kumimoji="0" lang="de-DE" altLang="de-DE" sz="2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2.</a:t>
            </a:r>
            <a:r>
              <a:rPr kumimoji="0" lang="de-DE" altLang="de-DE" sz="2000" b="1" i="0" u="none" strike="noStrike" kern="1200" cap="none" spc="0" normalizeH="0" noProof="0" dirty="0" smtClean="0">
                <a:ln>
                  <a:noFill/>
                </a:ln>
                <a:solidFill>
                  <a:srgbClr val="000000"/>
                </a:solidFill>
                <a:effectLst/>
                <a:uLnTx/>
                <a:uFillTx/>
                <a:latin typeface="Arial" panose="020B0604020202020204" pitchFamily="34" charset="0"/>
                <a:ea typeface="+mn-ea"/>
                <a:cs typeface="+mn-cs"/>
              </a:rPr>
              <a:t>    </a:t>
            </a:r>
            <a:r>
              <a:rPr kumimoji="0" lang="de-DE" altLang="de-DE" sz="2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Erneuerung der Hausanschlüsse (Abwasser)</a:t>
            </a:r>
          </a:p>
        </p:txBody>
      </p:sp>
      <p:sp>
        <p:nvSpPr>
          <p:cNvPr id="8" name="Rectangle 7"/>
          <p:cNvSpPr>
            <a:spLocks noChangeArrowheads="1"/>
          </p:cNvSpPr>
          <p:nvPr/>
        </p:nvSpPr>
        <p:spPr bwMode="auto">
          <a:xfrm>
            <a:off x="971550" y="333375"/>
            <a:ext cx="63373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smtClean="0">
                <a:ln>
                  <a:noFill/>
                </a:ln>
                <a:solidFill>
                  <a:srgbClr val="000000">
                    <a:lumMod val="75000"/>
                    <a:lumOff val="25000"/>
                  </a:srgbClr>
                </a:solidFill>
                <a:effectLst/>
                <a:uLnTx/>
                <a:uFillTx/>
                <a:latin typeface="Arial" charset="0"/>
                <a:ea typeface="+mn-ea"/>
                <a:cs typeface="+mn-cs"/>
              </a:rPr>
              <a:t>Anliegerversammlung 19. Juli 2023</a:t>
            </a:r>
          </a:p>
        </p:txBody>
      </p:sp>
    </p:spTree>
    <p:extLst>
      <p:ext uri="{BB962C8B-B14F-4D97-AF65-F5344CB8AC3E}">
        <p14:creationId xmlns:p14="http://schemas.microsoft.com/office/powerpoint/2010/main" val="22196995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WordPictureWatermark3" descr="Pfeil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71450"/>
            <a:ext cx="9144000" cy="7029450"/>
          </a:xfrm>
          <a:prstGeom prst="rect">
            <a:avLst/>
          </a:prstGeom>
          <a:noFill/>
          <a:ln>
            <a:noFill/>
          </a:ln>
          <a:extLst>
            <a:ext uri="{909E8E84-426E-40DD-AFC4-6F175D3DCCD1}">
              <a14:hiddenFill xmlns:a14="http://schemas.microsoft.com/office/drawing/2010/main">
                <a:solidFill>
                  <a:srgbClr val="FF9801">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15888"/>
            <a:ext cx="19081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hteck 11"/>
          <p:cNvSpPr>
            <a:spLocks noChangeArrowheads="1"/>
          </p:cNvSpPr>
          <p:nvPr/>
        </p:nvSpPr>
        <p:spPr bwMode="auto">
          <a:xfrm>
            <a:off x="984250" y="1438275"/>
            <a:ext cx="77025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Grundprinzip der Ausbaubeiträge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Kosten der Straßenausbaumaßnahme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Verteilung auf Allgemeinheit 		Verteilung auf</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(Stadt Xanten/ DBX)			</a:t>
            </a:r>
            <a:r>
              <a:rPr kumimoji="0" lang="de-DE" altLang="de-DE" sz="1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AnliegerInnen</a:t>
            </a:r>
            <a:r>
              <a:rPr kumimoji="0" lang="de-DE"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Grundstücke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nach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 Grundstücksgröße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 Grundstücksnutzung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sng" strike="noStrike" kern="1200" cap="none" spc="0" normalizeH="0" baseline="0" noProof="0" dirty="0" smtClean="0">
                <a:ln>
                  <a:noFill/>
                </a:ln>
                <a:solidFill>
                  <a:srgbClr val="C00000"/>
                </a:solidFill>
                <a:effectLst/>
                <a:uLnTx/>
                <a:uFillTx/>
                <a:latin typeface="Arial" panose="020B0604020202020204" pitchFamily="34" charset="0"/>
                <a:ea typeface="+mn-ea"/>
                <a:cs typeface="+mn-cs"/>
              </a:rPr>
              <a:t>Aufteilungsmaßstab</a:t>
            </a:r>
            <a:r>
              <a:rPr kumimoji="0" lang="de-DE"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de-DE" altLang="de-DE" sz="18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mn-cs"/>
              </a:rPr>
              <a:t>x</a:t>
            </a:r>
            <a:r>
              <a:rPr kumimoji="0" lang="de-DE"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 + </a:t>
            </a:r>
            <a:r>
              <a:rPr kumimoji="0" lang="de-DE" altLang="de-DE" sz="18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mn-cs"/>
              </a:rPr>
              <a:t>y</a:t>
            </a:r>
            <a:r>
              <a:rPr kumimoji="0" lang="de-DE"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  = 100 %) richtet sich nach </a:t>
            </a:r>
            <a:r>
              <a:rPr kumimoji="0" lang="de-DE" altLang="de-DE" sz="1800" b="1" i="0" u="sng" strike="noStrike" kern="1200" cap="none" spc="0" normalizeH="0" baseline="0" noProof="0" dirty="0" smtClean="0">
                <a:ln>
                  <a:noFill/>
                </a:ln>
                <a:solidFill>
                  <a:srgbClr val="7030A0"/>
                </a:solidFill>
                <a:effectLst/>
                <a:uLnTx/>
                <a:uFillTx/>
                <a:latin typeface="Arial" panose="020B0604020202020204" pitchFamily="34" charset="0"/>
                <a:ea typeface="+mn-ea"/>
                <a:cs typeface="+mn-cs"/>
              </a:rPr>
              <a:t>Straßenart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
        <p:nvSpPr>
          <p:cNvPr id="8" name="Rectangle 7"/>
          <p:cNvSpPr>
            <a:spLocks noChangeArrowheads="1"/>
          </p:cNvSpPr>
          <p:nvPr/>
        </p:nvSpPr>
        <p:spPr bwMode="auto">
          <a:xfrm>
            <a:off x="971550" y="333375"/>
            <a:ext cx="63373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smtClean="0">
                <a:ln>
                  <a:noFill/>
                </a:ln>
                <a:solidFill>
                  <a:srgbClr val="000000">
                    <a:lumMod val="75000"/>
                    <a:lumOff val="25000"/>
                  </a:srgbClr>
                </a:solidFill>
                <a:effectLst/>
                <a:uLnTx/>
                <a:uFillTx/>
                <a:latin typeface="Arial" charset="0"/>
                <a:ea typeface="+mn-ea"/>
                <a:cs typeface="+mn-cs"/>
              </a:rPr>
              <a:t>1. Straßenausbau</a:t>
            </a:r>
          </a:p>
        </p:txBody>
      </p:sp>
      <p:cxnSp>
        <p:nvCxnSpPr>
          <p:cNvPr id="3" name="Gerade Verbindung mit Pfeil 2"/>
          <p:cNvCxnSpPr/>
          <p:nvPr/>
        </p:nvCxnSpPr>
        <p:spPr>
          <a:xfrm flipH="1">
            <a:off x="2460625" y="2420938"/>
            <a:ext cx="455613" cy="9223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Gerade Verbindung mit Pfeil 8"/>
          <p:cNvCxnSpPr/>
          <p:nvPr/>
        </p:nvCxnSpPr>
        <p:spPr>
          <a:xfrm>
            <a:off x="2917825" y="2432050"/>
            <a:ext cx="2590800" cy="8524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129" name="Textfeld 6"/>
          <p:cNvSpPr txBox="1">
            <a:spLocks noChangeArrowheads="1"/>
          </p:cNvSpPr>
          <p:nvPr/>
        </p:nvSpPr>
        <p:spPr bwMode="auto">
          <a:xfrm>
            <a:off x="2051050" y="2657475"/>
            <a:ext cx="3744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a:t>
            </a:r>
            <a:r>
              <a:rPr kumimoji="0" lang="de-DE" altLang="de-DE" sz="1400" b="1" i="0" u="none" strike="noStrike" kern="1200" cap="none" spc="0" normalizeH="0" baseline="0" noProof="0" smtClean="0">
                <a:ln>
                  <a:noFill/>
                </a:ln>
                <a:solidFill>
                  <a:srgbClr val="C00000"/>
                </a:solidFill>
                <a:effectLst/>
                <a:uLnTx/>
                <a:uFillTx/>
                <a:latin typeface="Arial" panose="020B0604020202020204" pitchFamily="34" charset="0"/>
                <a:ea typeface="+mn-ea"/>
                <a:cs typeface="+mn-cs"/>
              </a:rPr>
              <a:t>x</a:t>
            </a:r>
            <a:r>
              <a:rPr kumimoji="0" lang="de-DE" altLang="de-DE"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 		           </a:t>
            </a:r>
            <a:r>
              <a:rPr kumimoji="0" lang="de-DE" altLang="de-DE" sz="1400" b="1" i="0" u="none" strike="noStrike" kern="1200" cap="none" spc="0" normalizeH="0" baseline="0" noProof="0" smtClean="0">
                <a:ln>
                  <a:noFill/>
                </a:ln>
                <a:solidFill>
                  <a:srgbClr val="C00000"/>
                </a:solidFill>
                <a:effectLst/>
                <a:uLnTx/>
                <a:uFillTx/>
                <a:latin typeface="Arial" panose="020B0604020202020204" pitchFamily="34" charset="0"/>
                <a:ea typeface="+mn-ea"/>
                <a:cs typeface="+mn-cs"/>
              </a:rPr>
              <a:t>y</a:t>
            </a:r>
            <a:r>
              <a:rPr kumimoji="0" lang="de-DE" altLang="de-DE"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3421300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WordPictureWatermark3" descr="Pfeil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71450"/>
            <a:ext cx="9144000" cy="7029450"/>
          </a:xfrm>
          <a:prstGeom prst="rect">
            <a:avLst/>
          </a:prstGeom>
          <a:noFill/>
          <a:ln>
            <a:noFill/>
          </a:ln>
          <a:extLst>
            <a:ext uri="{909E8E84-426E-40DD-AFC4-6F175D3DCCD1}">
              <a14:hiddenFill xmlns:a14="http://schemas.microsoft.com/office/drawing/2010/main">
                <a:solidFill>
                  <a:srgbClr val="FF9801">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15888"/>
            <a:ext cx="19081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hteck 11"/>
          <p:cNvSpPr>
            <a:spLocks noChangeArrowheads="1"/>
          </p:cNvSpPr>
          <p:nvPr/>
        </p:nvSpPr>
        <p:spPr bwMode="auto">
          <a:xfrm>
            <a:off x="984250" y="1438275"/>
            <a:ext cx="7702550"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sng" strike="noStrike" kern="1200" cap="none" spc="0" normalizeH="0" baseline="0" noProof="0" dirty="0" smtClean="0">
                <a:ln>
                  <a:noFill/>
                </a:ln>
                <a:solidFill>
                  <a:srgbClr val="7030A0"/>
                </a:solidFill>
                <a:effectLst/>
                <a:uLnTx/>
                <a:uFillTx/>
                <a:latin typeface="Arial" panose="020B0604020202020204" pitchFamily="34" charset="0"/>
                <a:ea typeface="+mn-ea"/>
                <a:cs typeface="+mn-cs"/>
              </a:rPr>
              <a:t>Straßenart: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Hauptverkehrsstraßen</a:t>
            </a:r>
            <a:r>
              <a:rPr kumimoji="0" lang="de-DE" altLang="de-DE"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dienen dem durchgehenden innerörtlichen Verkehr oder dem überörtlichen Durchgangsverkehr, insb. Bundes-, Landes- und Kreisstraßen.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Haupterschließungsstraßen</a:t>
            </a:r>
            <a:r>
              <a:rPr kumimoji="0" lang="de-DE" altLang="de-DE"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dienen der Erschließung von Grundstücken und gleichzeitig dem Verkehr innerhalb von im Zusammenhang bebauten Ortsteilen.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Anliegerstraßen </a:t>
            </a:r>
            <a:r>
              <a:rPr kumimoji="0" lang="de-DE" altLang="de-DE"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dienen überwiegend der Erschließung der angrenzenden oder der durch private Zuwegung mit ihnen verbundenen Grundstücke.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Bei dem</a:t>
            </a:r>
            <a:r>
              <a:rPr kumimoji="0" lang="de-DE" altLang="de-DE" sz="1600" b="0" i="0" u="none" strike="noStrike" kern="1200" cap="none" spc="0" normalizeH="0" noProof="0" dirty="0" smtClean="0">
                <a:ln>
                  <a:noFill/>
                </a:ln>
                <a:solidFill>
                  <a:srgbClr val="000000"/>
                </a:solidFill>
                <a:effectLst/>
                <a:uLnTx/>
                <a:uFillTx/>
                <a:latin typeface="Arial" panose="020B0604020202020204" pitchFamily="34" charset="0"/>
                <a:ea typeface="+mn-ea"/>
                <a:cs typeface="+mn-cs"/>
              </a:rPr>
              <a:t> Mölleweg </a:t>
            </a:r>
            <a:r>
              <a:rPr kumimoji="0" lang="de-DE" altLang="de-DE"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handelt es sich um </a:t>
            </a:r>
            <a:r>
              <a:rPr kumimoji="0" lang="de-DE" altLang="de-DE" sz="1600" b="1" i="0" u="none" strike="noStrike" kern="1200" cap="none" spc="0" normalizeH="0" baseline="0" noProof="0" dirty="0" smtClean="0">
                <a:ln>
                  <a:noFill/>
                </a:ln>
                <a:solidFill>
                  <a:srgbClr val="7030A0"/>
                </a:solidFill>
                <a:effectLst/>
                <a:uLnTx/>
                <a:uFillTx/>
                <a:latin typeface="Arial" panose="020B0604020202020204" pitchFamily="34" charset="0"/>
                <a:ea typeface="+mn-ea"/>
                <a:cs typeface="+mn-cs"/>
              </a:rPr>
              <a:t>Anliegerstraßen</a:t>
            </a:r>
            <a:r>
              <a:rPr kumimoji="0" lang="de-DE" altLang="de-DE"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1600" u="sng" dirty="0" smtClean="0">
                <a:solidFill>
                  <a:srgbClr val="000000"/>
                </a:solidFill>
              </a:rPr>
              <a:t>Am 20.06.2023 Beschluss der Ergänzungssatzung! </a:t>
            </a:r>
            <a:endParaRPr kumimoji="0" lang="de-DE" altLang="de-DE" sz="18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
        <p:nvSpPr>
          <p:cNvPr id="8" name="Rectangle 7"/>
          <p:cNvSpPr>
            <a:spLocks noChangeArrowheads="1"/>
          </p:cNvSpPr>
          <p:nvPr/>
        </p:nvSpPr>
        <p:spPr bwMode="auto">
          <a:xfrm>
            <a:off x="971550" y="333375"/>
            <a:ext cx="63373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a:ln>
                  <a:noFill/>
                </a:ln>
                <a:solidFill>
                  <a:srgbClr val="000000">
                    <a:lumMod val="75000"/>
                    <a:lumOff val="25000"/>
                  </a:srgbClr>
                </a:solidFill>
                <a:effectLst/>
                <a:uLnTx/>
                <a:uFillTx/>
                <a:latin typeface="Arial" charset="0"/>
                <a:ea typeface="+mn-ea"/>
                <a:cs typeface="+mn-cs"/>
              </a:rPr>
              <a:t>1. Straßenausbau</a:t>
            </a:r>
          </a:p>
        </p:txBody>
      </p:sp>
    </p:spTree>
    <p:extLst>
      <p:ext uri="{BB962C8B-B14F-4D97-AF65-F5344CB8AC3E}">
        <p14:creationId xmlns:p14="http://schemas.microsoft.com/office/powerpoint/2010/main" val="440353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WordPictureWatermark3" descr="Pfeil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71450"/>
            <a:ext cx="9144000" cy="7029450"/>
          </a:xfrm>
          <a:prstGeom prst="rect">
            <a:avLst/>
          </a:prstGeom>
          <a:noFill/>
          <a:ln>
            <a:noFill/>
          </a:ln>
          <a:extLst>
            <a:ext uri="{909E8E84-426E-40DD-AFC4-6F175D3DCCD1}">
              <a14:hiddenFill xmlns:a14="http://schemas.microsoft.com/office/drawing/2010/main">
                <a:solidFill>
                  <a:srgbClr val="FF9801">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15888"/>
            <a:ext cx="19081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hteck 11"/>
          <p:cNvSpPr>
            <a:spLocks noChangeArrowheads="1"/>
          </p:cNvSpPr>
          <p:nvPr/>
        </p:nvSpPr>
        <p:spPr bwMode="auto">
          <a:xfrm>
            <a:off x="984250" y="1438275"/>
            <a:ext cx="77025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sng" strike="noStrike" kern="1200" cap="none" spc="0" normalizeH="0" baseline="0" noProof="0" smtClean="0">
                <a:ln>
                  <a:noFill/>
                </a:ln>
                <a:solidFill>
                  <a:srgbClr val="7030A0"/>
                </a:solidFill>
                <a:effectLst/>
                <a:uLnTx/>
                <a:uFillTx/>
                <a:latin typeface="Arial" panose="020B0604020202020204" pitchFamily="34" charset="0"/>
                <a:ea typeface="+mn-ea"/>
                <a:cs typeface="+mn-cs"/>
              </a:rPr>
              <a:t>Ermittlung des beitragspflichtigen Aufwandes</a:t>
            </a:r>
            <a:endParaRPr kumimoji="0" lang="de-DE" altLang="de-DE" sz="1800" b="1" i="0" u="sng"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1" i="0" u="sng"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 name="Rectangle 7"/>
          <p:cNvSpPr>
            <a:spLocks noChangeArrowheads="1"/>
          </p:cNvSpPr>
          <p:nvPr/>
        </p:nvSpPr>
        <p:spPr bwMode="auto">
          <a:xfrm>
            <a:off x="971550" y="333375"/>
            <a:ext cx="63373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a:ln>
                  <a:noFill/>
                </a:ln>
                <a:solidFill>
                  <a:srgbClr val="000000">
                    <a:lumMod val="75000"/>
                    <a:lumOff val="25000"/>
                  </a:srgbClr>
                </a:solidFill>
                <a:effectLst/>
                <a:uLnTx/>
                <a:uFillTx/>
                <a:latin typeface="Arial" charset="0"/>
                <a:ea typeface="+mn-ea"/>
                <a:cs typeface="+mn-cs"/>
              </a:rPr>
              <a:t>1. Straßenausbau</a:t>
            </a:r>
          </a:p>
        </p:txBody>
      </p:sp>
      <p:graphicFrame>
        <p:nvGraphicFramePr>
          <p:cNvPr id="2" name="Tabelle 1"/>
          <p:cNvGraphicFramePr>
            <a:graphicFrameLocks noGrp="1"/>
          </p:cNvGraphicFramePr>
          <p:nvPr>
            <p:extLst>
              <p:ext uri="{D42A27DB-BD31-4B8C-83A1-F6EECF244321}">
                <p14:modId xmlns:p14="http://schemas.microsoft.com/office/powerpoint/2010/main" val="905797143"/>
              </p:ext>
            </p:extLst>
          </p:nvPr>
        </p:nvGraphicFramePr>
        <p:xfrm>
          <a:off x="1028700" y="2146404"/>
          <a:ext cx="6762934" cy="1778295"/>
        </p:xfrm>
        <a:graphic>
          <a:graphicData uri="http://schemas.openxmlformats.org/drawingml/2006/table">
            <a:tbl>
              <a:tblPr firstRow="1" bandRow="1">
                <a:tableStyleId>{5C22544A-7EE6-4342-B048-85BDC9FD1C3A}</a:tableStyleId>
              </a:tblPr>
              <a:tblGrid>
                <a:gridCol w="3381467">
                  <a:extLst>
                    <a:ext uri="{9D8B030D-6E8A-4147-A177-3AD203B41FA5}">
                      <a16:colId xmlns:a16="http://schemas.microsoft.com/office/drawing/2014/main" val="3004004060"/>
                    </a:ext>
                  </a:extLst>
                </a:gridCol>
                <a:gridCol w="3381467">
                  <a:extLst>
                    <a:ext uri="{9D8B030D-6E8A-4147-A177-3AD203B41FA5}">
                      <a16:colId xmlns:a16="http://schemas.microsoft.com/office/drawing/2014/main" val="364432979"/>
                    </a:ext>
                  </a:extLst>
                </a:gridCol>
              </a:tblGrid>
              <a:tr h="370400">
                <a:tc>
                  <a:txBody>
                    <a:bodyPr/>
                    <a:lstStyle/>
                    <a:p>
                      <a:endParaRPr lang="de-DE" sz="1800" dirty="0"/>
                    </a:p>
                  </a:txBody>
                  <a:tcPr marL="91436" marR="91436" marT="45665" marB="45665"/>
                </a:tc>
                <a:tc>
                  <a:txBody>
                    <a:bodyPr/>
                    <a:lstStyle/>
                    <a:p>
                      <a:r>
                        <a:rPr lang="de-DE" sz="1600" dirty="0" smtClean="0">
                          <a:solidFill>
                            <a:schemeClr val="tx1"/>
                          </a:solidFill>
                        </a:rPr>
                        <a:t>Mölleweg</a:t>
                      </a:r>
                      <a:endParaRPr lang="de-DE" sz="1600" dirty="0">
                        <a:solidFill>
                          <a:schemeClr val="tx1"/>
                        </a:solidFill>
                      </a:endParaRPr>
                    </a:p>
                  </a:txBody>
                  <a:tcPr marL="91436" marR="91436" marT="45665" marB="45665"/>
                </a:tc>
                <a:extLst>
                  <a:ext uri="{0D108BD9-81ED-4DB2-BD59-A6C34878D82A}">
                    <a16:rowId xmlns:a16="http://schemas.microsoft.com/office/drawing/2014/main" val="3542823257"/>
                  </a:ext>
                </a:extLst>
              </a:tr>
              <a:tr h="470236">
                <a:tc>
                  <a:txBody>
                    <a:bodyPr/>
                    <a:lstStyle/>
                    <a:p>
                      <a:r>
                        <a:rPr lang="de-DE" sz="1600" dirty="0" smtClean="0"/>
                        <a:t>Kosten</a:t>
                      </a:r>
                      <a:endParaRPr lang="de-DE" sz="1600" dirty="0"/>
                    </a:p>
                  </a:txBody>
                  <a:tcPr marL="91436" marR="91436" marT="45665" marB="45665"/>
                </a:tc>
                <a:tc>
                  <a:txBody>
                    <a:bodyPr/>
                    <a:lstStyle/>
                    <a:p>
                      <a:r>
                        <a:rPr lang="de-DE" sz="1600" dirty="0" smtClean="0"/>
                        <a:t>227.175 €</a:t>
                      </a:r>
                      <a:endParaRPr lang="de-DE" sz="1600" dirty="0"/>
                    </a:p>
                  </a:txBody>
                  <a:tcPr marL="91436" marR="91436" marT="45665" marB="45665"/>
                </a:tc>
                <a:extLst>
                  <a:ext uri="{0D108BD9-81ED-4DB2-BD59-A6C34878D82A}">
                    <a16:rowId xmlns:a16="http://schemas.microsoft.com/office/drawing/2014/main" val="3552228341"/>
                  </a:ext>
                </a:extLst>
              </a:tr>
              <a:tr h="456887">
                <a:tc>
                  <a:txBody>
                    <a:bodyPr/>
                    <a:lstStyle/>
                    <a:p>
                      <a:pPr algn="l"/>
                      <a:r>
                        <a:rPr lang="de-DE" sz="1600" dirty="0" smtClean="0"/>
                        <a:t>80 % Anteil</a:t>
                      </a:r>
                      <a:r>
                        <a:rPr lang="de-DE" sz="1600" baseline="0" dirty="0" smtClean="0"/>
                        <a:t> der Eigentümer</a:t>
                      </a:r>
                      <a:endParaRPr lang="de-DE" sz="1600" dirty="0"/>
                    </a:p>
                  </a:txBody>
                  <a:tcPr marL="91436" marR="91436" marT="45665" marB="45665"/>
                </a:tc>
                <a:tc>
                  <a:txBody>
                    <a:bodyPr/>
                    <a:lstStyle/>
                    <a:p>
                      <a:pPr algn="l"/>
                      <a:r>
                        <a:rPr lang="de-DE" sz="1600" dirty="0" smtClean="0"/>
                        <a:t>181.740 €</a:t>
                      </a:r>
                      <a:endParaRPr lang="de-DE" sz="1600" dirty="0"/>
                    </a:p>
                  </a:txBody>
                  <a:tcPr marL="91436" marR="91436" marT="45665" marB="45665"/>
                </a:tc>
                <a:extLst>
                  <a:ext uri="{0D108BD9-81ED-4DB2-BD59-A6C34878D82A}">
                    <a16:rowId xmlns:a16="http://schemas.microsoft.com/office/drawing/2014/main" val="1021488286"/>
                  </a:ext>
                </a:extLst>
              </a:tr>
              <a:tr h="480772">
                <a:tc>
                  <a:txBody>
                    <a:bodyPr/>
                    <a:lstStyle/>
                    <a:p>
                      <a:r>
                        <a:rPr lang="de-DE" sz="1600" dirty="0" smtClean="0"/>
                        <a:t>20 % Anteil der Stadt</a:t>
                      </a:r>
                      <a:endParaRPr lang="de-DE" sz="1600" dirty="0"/>
                    </a:p>
                  </a:txBody>
                  <a:tcPr marL="91436" marR="91436" marT="45665" marB="45665"/>
                </a:tc>
                <a:tc>
                  <a:txBody>
                    <a:bodyPr/>
                    <a:lstStyle/>
                    <a:p>
                      <a:r>
                        <a:rPr lang="de-DE" sz="1600" dirty="0" smtClean="0"/>
                        <a:t>45.435 €</a:t>
                      </a:r>
                      <a:endParaRPr lang="de-DE" sz="1600" dirty="0"/>
                    </a:p>
                  </a:txBody>
                  <a:tcPr marL="91436" marR="91436" marT="45665" marB="45665"/>
                </a:tc>
                <a:extLst>
                  <a:ext uri="{0D108BD9-81ED-4DB2-BD59-A6C34878D82A}">
                    <a16:rowId xmlns:a16="http://schemas.microsoft.com/office/drawing/2014/main" val="1356732069"/>
                  </a:ext>
                </a:extLst>
              </a:tr>
            </a:tbl>
          </a:graphicData>
        </a:graphic>
      </p:graphicFrame>
      <p:sp>
        <p:nvSpPr>
          <p:cNvPr id="7202" name="Textfeld 2"/>
          <p:cNvSpPr txBox="1">
            <a:spLocks noChangeArrowheads="1"/>
          </p:cNvSpPr>
          <p:nvPr/>
        </p:nvSpPr>
        <p:spPr bwMode="auto">
          <a:xfrm>
            <a:off x="1028700" y="4805363"/>
            <a:ext cx="69008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de-DE" altLang="de-DE"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Die 80 % Beitragspflicht besteht für Fahrbahn, Gehweg, Straßenbeleuchtung und Parkplätze. Die Beiträge müssen nach Art (z. B. Gewerbe) und nach Maß (Größe und Geschosse) bewertet werden.</a:t>
            </a:r>
          </a:p>
        </p:txBody>
      </p:sp>
    </p:spTree>
    <p:extLst>
      <p:ext uri="{BB962C8B-B14F-4D97-AF65-F5344CB8AC3E}">
        <p14:creationId xmlns:p14="http://schemas.microsoft.com/office/powerpoint/2010/main" val="4094275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WordPictureWatermark3" descr="Pfeil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71450"/>
            <a:ext cx="9144000" cy="7029450"/>
          </a:xfrm>
          <a:prstGeom prst="rect">
            <a:avLst/>
          </a:prstGeom>
          <a:noFill/>
          <a:ln>
            <a:noFill/>
          </a:ln>
          <a:extLst>
            <a:ext uri="{909E8E84-426E-40DD-AFC4-6F175D3DCCD1}">
              <a14:hiddenFill xmlns:a14="http://schemas.microsoft.com/office/drawing/2010/main">
                <a:solidFill>
                  <a:srgbClr val="FF9801">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15888"/>
            <a:ext cx="19081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hteck 11"/>
          <p:cNvSpPr>
            <a:spLocks noChangeArrowheads="1"/>
          </p:cNvSpPr>
          <p:nvPr/>
        </p:nvSpPr>
        <p:spPr bwMode="auto">
          <a:xfrm>
            <a:off x="984250" y="1438275"/>
            <a:ext cx="7702550"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sng" strike="noStrike" kern="1200" cap="none" spc="0" normalizeH="0" baseline="0" noProof="0" smtClean="0">
                <a:ln>
                  <a:noFill/>
                </a:ln>
                <a:solidFill>
                  <a:srgbClr val="000000"/>
                </a:solidFill>
                <a:effectLst/>
                <a:uLnTx/>
                <a:uFillTx/>
                <a:latin typeface="Arial" panose="020B0604020202020204" pitchFamily="34" charset="0"/>
                <a:ea typeface="+mn-ea"/>
                <a:cs typeface="+mn-cs"/>
              </a:rPr>
              <a:t>Landesförderung NRW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1" i="0" u="sng"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Förderrichtlinie Straßenausbaubeiträge (Erlass vom 03.05.2022, Mbl. NRW, Seite 375 bis 394)</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„Das Land Nordrhein-Westfalen übernimmt zu </a:t>
            </a:r>
            <a:r>
              <a:rPr kumimoji="0" lang="de-DE" altLang="de-DE"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100 Prozent </a:t>
            </a:r>
            <a:r>
              <a:rPr kumimoji="0" lang="de-DE" altLang="de-DE"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die kommunalen Straßenausbaubeiträge in Nordrhein-Westfalen, die nach der jeweiligen Satzung in Verbindung mit der „Soll-Regelung“ des § 8 Abs. 1, Satz 2 des Kommunalabgabengesetzes für das Land Nordrhein-Westfalen vom 21. Oktober 1969 (GV. NRW S. 712) in der jeweils geltenden Fassung, im folgenden KAG, von den </a:t>
            </a:r>
            <a:r>
              <a:rPr kumimoji="0" lang="de-DE" altLang="de-DE"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Beitragspflichtigen</a:t>
            </a:r>
            <a:r>
              <a:rPr kumimoji="0" lang="de-DE" altLang="de-DE"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zu erheben sind.“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Der Erlass tritt am 31.12.2026 außer Kraft.</a:t>
            </a:r>
            <a:endParaRPr kumimoji="0" lang="de-DE" altLang="de-DE"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 name="Rectangle 7"/>
          <p:cNvSpPr>
            <a:spLocks noChangeArrowheads="1"/>
          </p:cNvSpPr>
          <p:nvPr/>
        </p:nvSpPr>
        <p:spPr bwMode="auto">
          <a:xfrm>
            <a:off x="971550" y="333375"/>
            <a:ext cx="63373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a:ln>
                  <a:noFill/>
                </a:ln>
                <a:solidFill>
                  <a:srgbClr val="000000">
                    <a:lumMod val="75000"/>
                    <a:lumOff val="25000"/>
                  </a:srgbClr>
                </a:solidFill>
                <a:effectLst/>
                <a:uLnTx/>
                <a:uFillTx/>
                <a:latin typeface="Arial" charset="0"/>
                <a:ea typeface="+mn-ea"/>
                <a:cs typeface="+mn-cs"/>
              </a:rPr>
              <a:t>1. Straßenausbau</a:t>
            </a:r>
          </a:p>
        </p:txBody>
      </p:sp>
    </p:spTree>
    <p:extLst>
      <p:ext uri="{BB962C8B-B14F-4D97-AF65-F5344CB8AC3E}">
        <p14:creationId xmlns:p14="http://schemas.microsoft.com/office/powerpoint/2010/main" val="3070826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3"/>
          <p:cNvSpPr txBox="1">
            <a:spLocks/>
          </p:cNvSpPr>
          <p:nvPr/>
        </p:nvSpPr>
        <p:spPr bwMode="auto">
          <a:xfrm>
            <a:off x="671851" y="936007"/>
            <a:ext cx="3600450" cy="457200"/>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200">
                <a:solidFill>
                  <a:srgbClr val="000000"/>
                </a:solidFill>
                <a:latin typeface="Gill Sans" pitchFamily="1" charset="0"/>
                <a:ea typeface="ヒラギノ角ゴ ProN W3" pitchFamily="1" charset="-128"/>
                <a:sym typeface="Gill Sans" pitchFamily="1" charset="0"/>
              </a:defRPr>
            </a:lvl1pPr>
            <a:lvl2pPr marL="742950" indent="-285750" algn="ctr">
              <a:defRPr sz="4200">
                <a:solidFill>
                  <a:srgbClr val="000000"/>
                </a:solidFill>
                <a:latin typeface="Gill Sans" pitchFamily="1" charset="0"/>
                <a:ea typeface="ヒラギノ角ゴ ProN W3" pitchFamily="1" charset="-128"/>
                <a:sym typeface="Gill Sans" pitchFamily="1" charset="0"/>
              </a:defRPr>
            </a:lvl2pPr>
            <a:lvl3pPr marL="1143000" indent="-228600" algn="ctr">
              <a:defRPr sz="4200">
                <a:solidFill>
                  <a:srgbClr val="000000"/>
                </a:solidFill>
                <a:latin typeface="Gill Sans" pitchFamily="1" charset="0"/>
                <a:ea typeface="ヒラギノ角ゴ ProN W3" pitchFamily="1" charset="-128"/>
                <a:sym typeface="Gill Sans" pitchFamily="1" charset="0"/>
              </a:defRPr>
            </a:lvl3pPr>
            <a:lvl4pPr marL="1600200" indent="-228600" algn="ctr">
              <a:defRPr sz="4200">
                <a:solidFill>
                  <a:srgbClr val="000000"/>
                </a:solidFill>
                <a:latin typeface="Gill Sans" pitchFamily="1" charset="0"/>
                <a:ea typeface="ヒラギノ角ゴ ProN W3" pitchFamily="1" charset="-128"/>
                <a:sym typeface="Gill Sans" pitchFamily="1" charset="0"/>
              </a:defRPr>
            </a:lvl4pPr>
            <a:lvl5pPr marL="2057400" indent="-228600" algn="ctr">
              <a:defRPr sz="42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9pPr>
          </a:lstStyle>
          <a:p>
            <a:pPr algn="l" eaLnBrk="1" hangingPunct="1">
              <a:spcBef>
                <a:spcPct val="50000"/>
              </a:spcBef>
            </a:pPr>
            <a:r>
              <a:rPr lang="de-DE" altLang="de-DE" sz="2400" b="1" dirty="0" smtClean="0">
                <a:solidFill>
                  <a:srgbClr val="E4761C"/>
                </a:solidFill>
                <a:latin typeface="Arial" panose="020B0604020202020204" pitchFamily="34" charset="0"/>
                <a:cs typeface="Arial" panose="020B0604020202020204" pitchFamily="34" charset="0"/>
              </a:rPr>
              <a:t>Agenda</a:t>
            </a:r>
            <a:endParaRPr lang="de-DE" altLang="de-DE" sz="2400" b="1" dirty="0">
              <a:solidFill>
                <a:srgbClr val="E4761C"/>
              </a:solidFill>
              <a:latin typeface="Arial" panose="020B0604020202020204" pitchFamily="34" charset="0"/>
              <a:cs typeface="Arial" panose="020B0604020202020204" pitchFamily="34" charset="0"/>
            </a:endParaRPr>
          </a:p>
        </p:txBody>
      </p:sp>
      <p:sp>
        <p:nvSpPr>
          <p:cNvPr id="6" name="Textfeld 5"/>
          <p:cNvSpPr txBox="1"/>
          <p:nvPr/>
        </p:nvSpPr>
        <p:spPr>
          <a:xfrm>
            <a:off x="671851" y="2021702"/>
            <a:ext cx="4222879" cy="1846659"/>
          </a:xfrm>
          <a:prstGeom prst="rect">
            <a:avLst/>
          </a:prstGeom>
          <a:noFill/>
        </p:spPr>
        <p:txBody>
          <a:bodyPr wrap="square" rtlCol="0">
            <a:spAutoFit/>
          </a:bodyPr>
          <a:lstStyle/>
          <a:p>
            <a:pPr>
              <a:lnSpc>
                <a:spcPct val="150000"/>
              </a:lnSpc>
            </a:pPr>
            <a:endParaRPr lang="de-DE" sz="1000" b="1" dirty="0" smtClean="0">
              <a:solidFill>
                <a:schemeClr val="bg1">
                  <a:lumMod val="75000"/>
                </a:schemeClr>
              </a:solidFill>
              <a:latin typeface="Arial" panose="020B0604020202020204" pitchFamily="34" charset="0"/>
              <a:cs typeface="Arial" panose="020B0604020202020204" pitchFamily="34" charset="0"/>
            </a:endParaRPr>
          </a:p>
          <a:p>
            <a:pPr>
              <a:lnSpc>
                <a:spcPct val="150000"/>
              </a:lnSpc>
            </a:pPr>
            <a:r>
              <a:rPr lang="de-DE" sz="1000" b="1" dirty="0" smtClean="0">
                <a:solidFill>
                  <a:schemeClr val="bg1">
                    <a:lumMod val="75000"/>
                  </a:schemeClr>
                </a:solidFill>
                <a:latin typeface="Arial" panose="020B0604020202020204" pitchFamily="34" charset="0"/>
                <a:cs typeface="Arial" panose="020B0604020202020204" pitchFamily="34" charset="0"/>
              </a:rPr>
              <a:t>	</a:t>
            </a:r>
          </a:p>
          <a:p>
            <a:pPr>
              <a:lnSpc>
                <a:spcPct val="150000"/>
              </a:lnSpc>
            </a:pPr>
            <a:r>
              <a:rPr lang="de-DE" sz="1400" b="1" dirty="0" smtClean="0">
                <a:solidFill>
                  <a:schemeClr val="bg1">
                    <a:lumMod val="75000"/>
                  </a:schemeClr>
                </a:solidFill>
                <a:latin typeface="Arial" panose="020B0604020202020204" pitchFamily="34" charset="0"/>
                <a:cs typeface="Arial" panose="020B0604020202020204" pitchFamily="34" charset="0"/>
              </a:rPr>
              <a:t>2.      Erläuterung Kanal</a:t>
            </a:r>
          </a:p>
          <a:p>
            <a:pPr marL="1200150" lvl="2" indent="-285750">
              <a:lnSpc>
                <a:spcPct val="150000"/>
              </a:lnSpc>
              <a:buFont typeface="Arial" panose="020B0604020202020204" pitchFamily="34" charset="0"/>
              <a:buChar char="•"/>
            </a:pPr>
            <a:r>
              <a:rPr lang="de-DE" sz="1400" dirty="0" smtClean="0">
                <a:solidFill>
                  <a:schemeClr val="bg1">
                    <a:lumMod val="75000"/>
                  </a:schemeClr>
                </a:solidFill>
                <a:latin typeface="Arial" panose="020B0604020202020204" pitchFamily="34" charset="0"/>
                <a:cs typeface="Arial" panose="020B0604020202020204" pitchFamily="34" charset="0"/>
              </a:rPr>
              <a:t>Allgemeines </a:t>
            </a:r>
          </a:p>
          <a:p>
            <a:pPr marL="1200150" lvl="2" indent="-285750">
              <a:lnSpc>
                <a:spcPct val="150000"/>
              </a:lnSpc>
              <a:buFont typeface="Arial" panose="020B0604020202020204" pitchFamily="34" charset="0"/>
              <a:buChar char="•"/>
            </a:pPr>
            <a:r>
              <a:rPr lang="de-DE" sz="1400" dirty="0" smtClean="0">
                <a:solidFill>
                  <a:schemeClr val="bg1">
                    <a:lumMod val="75000"/>
                  </a:schemeClr>
                </a:solidFill>
                <a:latin typeface="Arial" panose="020B0604020202020204" pitchFamily="34" charset="0"/>
                <a:cs typeface="Arial" panose="020B0604020202020204" pitchFamily="34" charset="0"/>
              </a:rPr>
              <a:t>Bestand</a:t>
            </a:r>
          </a:p>
          <a:p>
            <a:pPr marL="1200150" lvl="2" indent="-285750">
              <a:lnSpc>
                <a:spcPct val="150000"/>
              </a:lnSpc>
              <a:buFont typeface="Arial" panose="020B0604020202020204" pitchFamily="34" charset="0"/>
              <a:buChar char="•"/>
            </a:pPr>
            <a:r>
              <a:rPr lang="de-DE" sz="1400" dirty="0" smtClean="0">
                <a:solidFill>
                  <a:schemeClr val="bg1">
                    <a:lumMod val="75000"/>
                  </a:schemeClr>
                </a:solidFill>
                <a:latin typeface="Arial" panose="020B0604020202020204" pitchFamily="34" charset="0"/>
                <a:cs typeface="Arial" panose="020B0604020202020204" pitchFamily="34" charset="0"/>
              </a:rPr>
              <a:t>Grundstücksanschlussleitung</a:t>
            </a:r>
          </a:p>
        </p:txBody>
      </p:sp>
      <p:sp>
        <p:nvSpPr>
          <p:cNvPr id="8" name="Textfeld 7"/>
          <p:cNvSpPr txBox="1"/>
          <p:nvPr/>
        </p:nvSpPr>
        <p:spPr>
          <a:xfrm>
            <a:off x="671851" y="3856715"/>
            <a:ext cx="4490998" cy="1492716"/>
          </a:xfrm>
          <a:prstGeom prst="rect">
            <a:avLst/>
          </a:prstGeom>
          <a:noFill/>
        </p:spPr>
        <p:txBody>
          <a:bodyPr wrap="square" rtlCol="0">
            <a:spAutoFit/>
          </a:bodyPr>
          <a:lstStyle/>
          <a:p>
            <a:pPr>
              <a:lnSpc>
                <a:spcPct val="200000"/>
              </a:lnSpc>
            </a:pPr>
            <a:r>
              <a:rPr lang="de-DE" sz="1400" b="1" dirty="0" smtClean="0">
                <a:solidFill>
                  <a:schemeClr val="bg1">
                    <a:lumMod val="75000"/>
                  </a:schemeClr>
                </a:solidFill>
                <a:latin typeface="Arial" panose="020B0604020202020204" pitchFamily="34" charset="0"/>
                <a:cs typeface="Arial" panose="020B0604020202020204" pitchFamily="34" charset="0"/>
              </a:rPr>
              <a:t>3.      Erläuterung Straßenbau</a:t>
            </a:r>
          </a:p>
          <a:p>
            <a:pPr marL="1200150" lvl="2" indent="-285750">
              <a:lnSpc>
                <a:spcPct val="150000"/>
              </a:lnSpc>
              <a:buFont typeface="Arial" panose="020B0604020202020204" pitchFamily="34" charset="0"/>
              <a:buChar char="•"/>
            </a:pPr>
            <a:r>
              <a:rPr lang="de-DE" sz="1400" dirty="0" smtClean="0">
                <a:solidFill>
                  <a:schemeClr val="bg1">
                    <a:lumMod val="75000"/>
                  </a:schemeClr>
                </a:solidFill>
                <a:latin typeface="Arial" panose="020B0604020202020204" pitchFamily="34" charset="0"/>
                <a:cs typeface="Arial" panose="020B0604020202020204" pitchFamily="34" charset="0"/>
              </a:rPr>
              <a:t>Bestand</a:t>
            </a:r>
          </a:p>
          <a:p>
            <a:pPr marL="1200150" lvl="2" indent="-285750">
              <a:lnSpc>
                <a:spcPct val="150000"/>
              </a:lnSpc>
              <a:buFont typeface="Arial" panose="020B0604020202020204" pitchFamily="34" charset="0"/>
              <a:buChar char="•"/>
            </a:pPr>
            <a:r>
              <a:rPr lang="de-DE" sz="1400" dirty="0" smtClean="0">
                <a:solidFill>
                  <a:schemeClr val="bg1">
                    <a:lumMod val="75000"/>
                  </a:schemeClr>
                </a:solidFill>
                <a:latin typeface="Arial" panose="020B0604020202020204" pitchFamily="34" charset="0"/>
                <a:cs typeface="Arial" panose="020B0604020202020204" pitchFamily="34" charset="0"/>
              </a:rPr>
              <a:t>Versorgungsleitungen</a:t>
            </a:r>
          </a:p>
          <a:p>
            <a:pPr marL="1200150" lvl="2" indent="-285750">
              <a:lnSpc>
                <a:spcPct val="150000"/>
              </a:lnSpc>
              <a:buFont typeface="Arial" panose="020B0604020202020204" pitchFamily="34" charset="0"/>
              <a:buChar char="•"/>
            </a:pPr>
            <a:r>
              <a:rPr lang="de-DE" sz="1400" dirty="0" smtClean="0">
                <a:solidFill>
                  <a:schemeClr val="bg1">
                    <a:lumMod val="75000"/>
                  </a:schemeClr>
                </a:solidFill>
                <a:latin typeface="Arial" panose="020B0604020202020204" pitchFamily="34" charset="0"/>
                <a:cs typeface="Arial" panose="020B0604020202020204" pitchFamily="34" charset="0"/>
              </a:rPr>
              <a:t>Neuplanung</a:t>
            </a:r>
          </a:p>
        </p:txBody>
      </p:sp>
      <p:sp>
        <p:nvSpPr>
          <p:cNvPr id="10" name="Textfeld 9"/>
          <p:cNvSpPr txBox="1"/>
          <p:nvPr/>
        </p:nvSpPr>
        <p:spPr>
          <a:xfrm>
            <a:off x="671851" y="1544971"/>
            <a:ext cx="3971867" cy="1169551"/>
          </a:xfrm>
          <a:prstGeom prst="rect">
            <a:avLst/>
          </a:prstGeom>
          <a:noFill/>
        </p:spPr>
        <p:txBody>
          <a:bodyPr wrap="square" rtlCol="0">
            <a:spAutoFit/>
          </a:bodyPr>
          <a:lstStyle/>
          <a:p>
            <a:pPr indent="-400050">
              <a:lnSpc>
                <a:spcPct val="200000"/>
              </a:lnSpc>
              <a:buFont typeface="+mj-lt"/>
              <a:buAutoNum type="romanUcPeriod"/>
            </a:pPr>
            <a:r>
              <a:rPr lang="de-DE" sz="1400" b="1" dirty="0">
                <a:solidFill>
                  <a:schemeClr val="accent1">
                    <a:lumMod val="75000"/>
                  </a:schemeClr>
                </a:solidFill>
                <a:latin typeface="Arial" panose="020B0604020202020204" pitchFamily="34" charset="0"/>
                <a:cs typeface="Arial" panose="020B0604020202020204" pitchFamily="34" charset="0"/>
              </a:rPr>
              <a:t> Festlegung der Straßenart</a:t>
            </a:r>
          </a:p>
          <a:p>
            <a:pPr marL="1200150" lvl="2" indent="-285750">
              <a:lnSpc>
                <a:spcPct val="150000"/>
              </a:lnSpc>
              <a:buFont typeface="Arial" panose="020B0604020202020204" pitchFamily="34" charset="0"/>
              <a:buChar char="•"/>
            </a:pPr>
            <a:r>
              <a:rPr lang="de-DE" sz="1400" dirty="0" smtClean="0">
                <a:solidFill>
                  <a:srgbClr val="E4761C"/>
                </a:solidFill>
                <a:latin typeface="Arial" panose="020B0604020202020204" pitchFamily="34" charset="0"/>
                <a:cs typeface="Arial" panose="020B0604020202020204" pitchFamily="34" charset="0"/>
              </a:rPr>
              <a:t>Anliegerstraße</a:t>
            </a:r>
          </a:p>
          <a:p>
            <a:pPr>
              <a:lnSpc>
                <a:spcPct val="150000"/>
              </a:lnSpc>
            </a:pPr>
            <a:r>
              <a:rPr lang="de-DE" sz="1400" b="1" dirty="0" smtClean="0">
                <a:latin typeface="Arial" panose="020B0604020202020204" pitchFamily="34" charset="0"/>
                <a:cs typeface="Arial" panose="020B0604020202020204" pitchFamily="34" charset="0"/>
              </a:rPr>
              <a:t>	</a:t>
            </a:r>
          </a:p>
        </p:txBody>
      </p:sp>
      <p:sp>
        <p:nvSpPr>
          <p:cNvPr id="11" name="Textfeld 10"/>
          <p:cNvSpPr txBox="1"/>
          <p:nvPr/>
        </p:nvSpPr>
        <p:spPr>
          <a:xfrm>
            <a:off x="671851" y="5985072"/>
            <a:ext cx="3600450" cy="461665"/>
          </a:xfrm>
          <a:prstGeom prst="rect">
            <a:avLst/>
          </a:prstGeom>
          <a:noFill/>
        </p:spPr>
        <p:txBody>
          <a:bodyPr wrap="square" rtlCol="0">
            <a:spAutoFit/>
          </a:bodyPr>
          <a:lstStyle/>
          <a:p>
            <a:r>
              <a:rPr lang="de-DE" sz="1400" b="1" dirty="0" smtClean="0">
                <a:solidFill>
                  <a:schemeClr val="bg1">
                    <a:lumMod val="75000"/>
                  </a:schemeClr>
                </a:solidFill>
                <a:latin typeface="Arial" panose="020B0604020202020204" pitchFamily="34" charset="0"/>
                <a:cs typeface="Arial" panose="020B0604020202020204" pitchFamily="34" charset="0"/>
              </a:rPr>
              <a:t>5.      Straßenausbaueiträge</a:t>
            </a:r>
          </a:p>
          <a:p>
            <a:endParaRPr lang="de-DE" sz="1000" b="1" dirty="0">
              <a:solidFill>
                <a:schemeClr val="bg1">
                  <a:lumMod val="75000"/>
                </a:schemeClr>
              </a:solidFill>
              <a:latin typeface="Arial" panose="020B0604020202020204" pitchFamily="34" charset="0"/>
              <a:cs typeface="Arial" panose="020B0604020202020204" pitchFamily="34" charset="0"/>
            </a:endParaRPr>
          </a:p>
        </p:txBody>
      </p:sp>
      <p:sp>
        <p:nvSpPr>
          <p:cNvPr id="12" name="Textfeld 11"/>
          <p:cNvSpPr txBox="1"/>
          <p:nvPr/>
        </p:nvSpPr>
        <p:spPr>
          <a:xfrm>
            <a:off x="671851" y="5465972"/>
            <a:ext cx="1978639" cy="461665"/>
          </a:xfrm>
          <a:prstGeom prst="rect">
            <a:avLst/>
          </a:prstGeom>
          <a:noFill/>
        </p:spPr>
        <p:txBody>
          <a:bodyPr wrap="square" rtlCol="0">
            <a:spAutoFit/>
          </a:bodyPr>
          <a:lstStyle/>
          <a:p>
            <a:r>
              <a:rPr lang="de-DE" sz="1400" b="1" dirty="0" smtClean="0">
                <a:solidFill>
                  <a:schemeClr val="bg1">
                    <a:lumMod val="75000"/>
                  </a:schemeClr>
                </a:solidFill>
                <a:latin typeface="Arial" panose="020B0604020202020204" pitchFamily="34" charset="0"/>
                <a:cs typeface="Arial" panose="020B0604020202020204" pitchFamily="34" charset="0"/>
              </a:rPr>
              <a:t>4.      Zeitschiene</a:t>
            </a:r>
          </a:p>
          <a:p>
            <a:endParaRPr lang="de-DE" sz="1000" b="1"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250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051050" y="4730750"/>
            <a:ext cx="2305050" cy="1757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pic>
        <p:nvPicPr>
          <p:cNvPr id="9219" name="WordPictureWatermark3" descr="Pfeil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900" y="-233362"/>
            <a:ext cx="9144000" cy="7029450"/>
          </a:xfrm>
          <a:prstGeom prst="rect">
            <a:avLst/>
          </a:prstGeom>
          <a:noFill/>
          <a:ln>
            <a:noFill/>
          </a:ln>
          <a:extLst>
            <a:ext uri="{909E8E84-426E-40DD-AFC4-6F175D3DCCD1}">
              <a14:hiddenFill xmlns:a14="http://schemas.microsoft.com/office/drawing/2010/main">
                <a:solidFill>
                  <a:srgbClr val="FF9801">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15888"/>
            <a:ext cx="19081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hteck 11"/>
          <p:cNvSpPr/>
          <p:nvPr/>
        </p:nvSpPr>
        <p:spPr>
          <a:xfrm>
            <a:off x="984250" y="1438275"/>
            <a:ext cx="8124825" cy="5262563"/>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1"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Beitragspflichtiger Aufwand – </a:t>
            </a:r>
            <a:r>
              <a:rPr kumimoji="0" lang="de-DE" sz="1800" b="1" i="0" u="sng" strike="noStrike" kern="1200" cap="none" spc="0" normalizeH="0" baseline="0" noProof="0" dirty="0">
                <a:ln>
                  <a:noFill/>
                </a:ln>
                <a:solidFill>
                  <a:srgbClr val="006600"/>
                </a:solidFill>
                <a:effectLst/>
                <a:uLnTx/>
                <a:uFillTx/>
                <a:latin typeface="Arial" panose="020B0604020202020204" pitchFamily="34" charset="0"/>
                <a:ea typeface="+mn-ea"/>
                <a:cs typeface="+mn-cs"/>
              </a:rPr>
              <a:t>Landesförderung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Förderung der Beitragslast </a:t>
            </a:r>
            <a:r>
              <a:rPr kumimoji="0" lang="de-DE" sz="1600" b="1" i="0" u="none" strike="noStrike" kern="1200" cap="none" spc="0" normalizeH="0" baseline="0" noProof="0" dirty="0">
                <a:ln>
                  <a:noFill/>
                </a:ln>
                <a:solidFill>
                  <a:srgbClr val="006600"/>
                </a:solidFill>
                <a:effectLst/>
                <a:uLnTx/>
                <a:uFillTx/>
                <a:latin typeface="Arial" panose="020B0604020202020204" pitchFamily="34" charset="0"/>
                <a:ea typeface="+mn-ea"/>
                <a:cs typeface="+mn-cs"/>
              </a:rPr>
              <a:t>zu 100 % </a:t>
            </a: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durch Land NRW</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Voraussetzungen:</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Durchführung einer </a:t>
            </a:r>
            <a:r>
              <a:rPr kumimoji="0" lang="de-DE" sz="14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Anliegerversammlung</a:t>
            </a: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(heute, </a:t>
            </a:r>
            <a:r>
              <a:rPr kumimoji="0" lang="de-DE"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19.06.2023</a:t>
            </a: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Aufstellung eines </a:t>
            </a:r>
            <a:r>
              <a:rPr kumimoji="0" lang="de-DE" sz="14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Straßen- und Wegekonzepts </a:t>
            </a: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durch die Stadt Xanten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(Ratsbeschluss vom 27.09.2022)</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Verfahren:</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Berechnung der konkreten Beiträge nach Abschluss der Maßnahme</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Antrag auf Landesförderung (durch Verwaltung)</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Versand der Beitragsbescheide an die AnliegerInnen:		</a:t>
            </a:r>
          </a:p>
          <a:p>
            <a:pPr marL="285750" marR="0" lvl="0" indent="-285750" algn="l" defTabSz="914400" rtl="0" eaLnBrk="1" fontAlgn="base" latinLnBrk="0" hangingPunct="1">
              <a:lnSpc>
                <a:spcPct val="100000"/>
              </a:lnSpc>
              <a:spcBef>
                <a:spcPct val="0"/>
              </a:spcBef>
              <a:spcAft>
                <a:spcPct val="0"/>
              </a:spcAft>
              <a:buClrTx/>
              <a:buSzTx/>
              <a:buFontTx/>
              <a:buChar char="-"/>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Tx/>
              <a:buChar char="-"/>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sz="1400" b="0"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Bescheid: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sng"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Festgesetzt werden:    x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Förderung 100%: 	   </a:t>
            </a:r>
            <a:r>
              <a:rPr kumimoji="0" lang="de-DE" sz="1400" b="0"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x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von Ihnen zu zahlen:   0 €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 name="Rectangle 7"/>
          <p:cNvSpPr>
            <a:spLocks noChangeArrowheads="1"/>
          </p:cNvSpPr>
          <p:nvPr/>
        </p:nvSpPr>
        <p:spPr bwMode="auto">
          <a:xfrm>
            <a:off x="971550" y="333375"/>
            <a:ext cx="63373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a:ln>
                  <a:noFill/>
                </a:ln>
                <a:solidFill>
                  <a:srgbClr val="000000">
                    <a:lumMod val="75000"/>
                    <a:lumOff val="25000"/>
                  </a:srgbClr>
                </a:solidFill>
                <a:effectLst/>
                <a:uLnTx/>
                <a:uFillTx/>
                <a:latin typeface="Arial" charset="0"/>
                <a:ea typeface="+mn-ea"/>
                <a:cs typeface="+mn-cs"/>
              </a:rPr>
              <a:t>1. Straßenausbau</a:t>
            </a:r>
          </a:p>
        </p:txBody>
      </p:sp>
      <p:sp>
        <p:nvSpPr>
          <p:cNvPr id="9224" name="Textfeld 3"/>
          <p:cNvSpPr txBox="1">
            <a:spLocks noChangeArrowheads="1"/>
          </p:cNvSpPr>
          <p:nvPr/>
        </p:nvSpPr>
        <p:spPr bwMode="auto">
          <a:xfrm>
            <a:off x="6973888" y="2573338"/>
            <a:ext cx="93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t>
            </a:r>
          </a:p>
        </p:txBody>
      </p:sp>
      <p:sp>
        <p:nvSpPr>
          <p:cNvPr id="9225" name="Textfeld 2"/>
          <p:cNvSpPr txBox="1">
            <a:spLocks noChangeArrowheads="1"/>
          </p:cNvSpPr>
          <p:nvPr/>
        </p:nvSpPr>
        <p:spPr bwMode="auto">
          <a:xfrm>
            <a:off x="5692775" y="5191125"/>
            <a:ext cx="29591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Die Beitragslast wird vollumfänglich gefördert.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1" i="0" u="none" strike="noStrike" kern="1200" cap="none" spc="0" normalizeH="0" baseline="0" noProof="0" dirty="0" smtClean="0">
                <a:ln>
                  <a:noFill/>
                </a:ln>
                <a:solidFill>
                  <a:srgbClr val="006600"/>
                </a:solidFill>
                <a:effectLst/>
                <a:uLnTx/>
                <a:uFillTx/>
                <a:latin typeface="Arial" panose="020B0604020202020204" pitchFamily="34" charset="0"/>
                <a:ea typeface="+mn-ea"/>
                <a:cs typeface="+mn-cs"/>
              </a:rPr>
              <a:t>Die Beitragslast entfällt dadurch in Gänze.</a:t>
            </a:r>
            <a:endParaRPr kumimoji="0" lang="de-DE" altLang="de-DE"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2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
        <p:nvSpPr>
          <p:cNvPr id="9226" name="Textfeld 4"/>
          <p:cNvSpPr txBox="1">
            <a:spLocks noChangeArrowheads="1"/>
          </p:cNvSpPr>
          <p:nvPr/>
        </p:nvSpPr>
        <p:spPr bwMode="auto">
          <a:xfrm>
            <a:off x="5292725" y="4935538"/>
            <a:ext cx="471488"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8800" b="0" i="0" u="none" strike="noStrike" kern="1200" cap="none" spc="0" normalizeH="0" baseline="0" noProof="0" smtClean="0">
                <a:ln>
                  <a:noFill/>
                </a:ln>
                <a:solidFill>
                  <a:srgbClr val="006600"/>
                </a:solidFill>
                <a:effectLst/>
                <a:uLnTx/>
                <a:uFillTx/>
                <a:latin typeface="Arial" panose="020B0604020202020204" pitchFamily="34" charset="0"/>
                <a:ea typeface="+mn-ea"/>
                <a:cs typeface="+mn-cs"/>
              </a:rPr>
              <a:t>!</a:t>
            </a:r>
          </a:p>
        </p:txBody>
      </p:sp>
      <p:sp>
        <p:nvSpPr>
          <p:cNvPr id="11" name="Pfeil nach rechts 10"/>
          <p:cNvSpPr/>
          <p:nvPr/>
        </p:nvSpPr>
        <p:spPr>
          <a:xfrm>
            <a:off x="4356100" y="5405438"/>
            <a:ext cx="863600"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90074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WordPictureWatermark3" descr="Pfeil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71450"/>
            <a:ext cx="9144000" cy="7029450"/>
          </a:xfrm>
          <a:prstGeom prst="rect">
            <a:avLst/>
          </a:prstGeom>
          <a:noFill/>
          <a:ln>
            <a:noFill/>
          </a:ln>
          <a:extLst>
            <a:ext uri="{909E8E84-426E-40DD-AFC4-6F175D3DCCD1}">
              <a14:hiddenFill xmlns:a14="http://schemas.microsoft.com/office/drawing/2010/main">
                <a:solidFill>
                  <a:srgbClr val="FF9801">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15888"/>
            <a:ext cx="19081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hteck 11"/>
          <p:cNvSpPr>
            <a:spLocks noChangeArrowheads="1"/>
          </p:cNvSpPr>
          <p:nvPr/>
        </p:nvSpPr>
        <p:spPr bwMode="auto">
          <a:xfrm>
            <a:off x="984250" y="1438275"/>
            <a:ext cx="77025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Zeitplanung</a:t>
            </a:r>
            <a:r>
              <a:rPr kumimoji="0" lang="de-DE" altLang="de-DE" sz="1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vor der Maßnahme</a:t>
            </a:r>
            <a:endParaRPr kumimoji="0" lang="de-DE" altLang="de-DE" sz="1800" b="1" i="0" u="sng" strike="noStrike" kern="1200" cap="none" spc="0" normalizeH="0" baseline="0" noProof="0" dirty="0" smtClean="0">
              <a:ln>
                <a:noFill/>
              </a:ln>
              <a:solidFill>
                <a:srgbClr val="0066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14.06.2023	Politik: Betriebsausschuss</a:t>
            </a:r>
          </a:p>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1600" dirty="0" smtClean="0">
                <a:solidFill>
                  <a:srgbClr val="000000"/>
                </a:solidFill>
              </a:rPr>
              <a:t>		Beschluss der Ausbauplanung</a:t>
            </a:r>
          </a:p>
          <a:p>
            <a:pPr marL="0" marR="0" lvl="0" indent="0" algn="l" defTabSz="914400" rtl="0" eaLnBrk="1" fontAlgn="base" latinLnBrk="0" hangingPunct="1">
              <a:lnSpc>
                <a:spcPct val="100000"/>
              </a:lnSpc>
              <a:spcBef>
                <a:spcPct val="0"/>
              </a:spcBef>
              <a:spcAft>
                <a:spcPct val="0"/>
              </a:spcAft>
              <a:buClrTx/>
              <a:buSzTx/>
              <a:buFontTx/>
              <a:buNone/>
              <a:tabLst/>
              <a:defRPr/>
            </a:pPr>
            <a:endParaRPr lang="de-DE" altLang="de-DE" sz="1600" dirty="0">
              <a:solidFill>
                <a:srgbClr val="000000"/>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19.06.2023	</a:t>
            </a:r>
            <a:r>
              <a:rPr kumimoji="0" lang="de-DE" altLang="de-DE"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Anliegerversammlung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20.06.2023	Politik: Rat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de-DE" altLang="de-DE"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sym typeface="Wingdings" panose="05000000000000000000" pitchFamily="2" charset="2"/>
              </a:rPr>
              <a:t>Beschluss </a:t>
            </a:r>
            <a:r>
              <a:rPr kumimoji="0" lang="de-DE" altLang="de-DE"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sym typeface="Wingdings" panose="05000000000000000000" pitchFamily="2" charset="2"/>
              </a:rPr>
              <a:t>der Ergänzungssatzung </a:t>
            </a:r>
            <a:endParaRPr kumimoji="0" lang="de-DE" altLang="de-DE"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22.06.2023</a:t>
            </a:r>
            <a:r>
              <a:rPr kumimoji="0" lang="de-DE" altLang="de-DE"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Auftragsvergabe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
        <p:nvSpPr>
          <p:cNvPr id="8" name="Rectangle 7"/>
          <p:cNvSpPr>
            <a:spLocks noChangeArrowheads="1"/>
          </p:cNvSpPr>
          <p:nvPr/>
        </p:nvSpPr>
        <p:spPr bwMode="auto">
          <a:xfrm>
            <a:off x="971550" y="333375"/>
            <a:ext cx="63373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a:ln>
                  <a:noFill/>
                </a:ln>
                <a:solidFill>
                  <a:srgbClr val="000000">
                    <a:lumMod val="75000"/>
                    <a:lumOff val="25000"/>
                  </a:srgbClr>
                </a:solidFill>
                <a:effectLst/>
                <a:uLnTx/>
                <a:uFillTx/>
                <a:latin typeface="Arial" charset="0"/>
                <a:ea typeface="+mn-ea"/>
                <a:cs typeface="+mn-cs"/>
              </a:rPr>
              <a:t>1. Straßenausbau</a:t>
            </a:r>
          </a:p>
        </p:txBody>
      </p:sp>
    </p:spTree>
    <p:extLst>
      <p:ext uri="{BB962C8B-B14F-4D97-AF65-F5344CB8AC3E}">
        <p14:creationId xmlns:p14="http://schemas.microsoft.com/office/powerpoint/2010/main" val="269177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WordPictureWatermark3" descr="Pfeil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71450"/>
            <a:ext cx="9144000" cy="7029450"/>
          </a:xfrm>
          <a:prstGeom prst="rect">
            <a:avLst/>
          </a:prstGeom>
          <a:noFill/>
          <a:ln>
            <a:noFill/>
          </a:ln>
          <a:extLst>
            <a:ext uri="{909E8E84-426E-40DD-AFC4-6F175D3DCCD1}">
              <a14:hiddenFill xmlns:a14="http://schemas.microsoft.com/office/drawing/2010/main">
                <a:solidFill>
                  <a:srgbClr val="FF9801">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15888"/>
            <a:ext cx="19081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hteck 11"/>
          <p:cNvSpPr>
            <a:spLocks noChangeArrowheads="1"/>
          </p:cNvSpPr>
          <p:nvPr/>
        </p:nvSpPr>
        <p:spPr bwMode="auto">
          <a:xfrm>
            <a:off x="995363" y="1731963"/>
            <a:ext cx="77025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Zeitplanung</a:t>
            </a:r>
            <a:r>
              <a:rPr kumimoji="0" lang="de-DE" altLang="de-DE" sz="1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nach der Maßnahme</a:t>
            </a:r>
            <a:endParaRPr kumimoji="0" lang="de-DE" altLang="de-DE" sz="1800" b="1" i="0" u="sng" strike="noStrike" kern="1200" cap="none" spc="0" normalizeH="0" baseline="0" noProof="0" dirty="0" smtClean="0">
              <a:ln>
                <a:noFill/>
              </a:ln>
              <a:solidFill>
                <a:srgbClr val="0066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de-DE" altLang="de-DE"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Eingang der Schlussrechnung (Ende 2023)</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de-DE" altLang="de-DE"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Prüfung der Schlussrechnung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de-DE" altLang="de-DE"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Antragsstellung für die Landesförderung</a:t>
            </a:r>
          </a:p>
          <a:p>
            <a:pPr marL="285750" marR="0" lvl="0" indent="-285750" algn="l" defTabSz="914400" rtl="0" eaLnBrk="1" fontAlgn="base" latinLnBrk="0" hangingPunct="1">
              <a:lnSpc>
                <a:spcPct val="100000"/>
              </a:lnSpc>
              <a:spcBef>
                <a:spcPct val="0"/>
              </a:spcBef>
              <a:spcAft>
                <a:spcPct val="0"/>
              </a:spcAft>
              <a:buClrTx/>
              <a:buSzTx/>
              <a:buFontTx/>
              <a:buChar char="-"/>
              <a:tabLst/>
              <a:defRPr/>
            </a:pPr>
            <a:endParaRPr kumimoji="0" lang="de-DE" altLang="de-DE"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de-DE" altLang="de-DE"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Bescheid über 0, € für jeden Anlieger (2023)</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
        <p:nvSpPr>
          <p:cNvPr id="8" name="Rectangle 7"/>
          <p:cNvSpPr>
            <a:spLocks noChangeArrowheads="1"/>
          </p:cNvSpPr>
          <p:nvPr/>
        </p:nvSpPr>
        <p:spPr bwMode="auto">
          <a:xfrm>
            <a:off x="971550" y="333375"/>
            <a:ext cx="63373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a:ln>
                  <a:noFill/>
                </a:ln>
                <a:solidFill>
                  <a:srgbClr val="000000">
                    <a:lumMod val="75000"/>
                    <a:lumOff val="25000"/>
                  </a:srgbClr>
                </a:solidFill>
                <a:effectLst/>
                <a:uLnTx/>
                <a:uFillTx/>
                <a:latin typeface="Arial" charset="0"/>
                <a:ea typeface="+mn-ea"/>
                <a:cs typeface="+mn-cs"/>
              </a:rPr>
              <a:t>1. Straßenausbau</a:t>
            </a:r>
          </a:p>
        </p:txBody>
      </p:sp>
    </p:spTree>
    <p:extLst>
      <p:ext uri="{BB962C8B-B14F-4D97-AF65-F5344CB8AC3E}">
        <p14:creationId xmlns:p14="http://schemas.microsoft.com/office/powerpoint/2010/main" val="2912346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WordPictureWatermark3" descr="Pfeil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3" y="-171450"/>
            <a:ext cx="9144001" cy="7029450"/>
          </a:xfrm>
          <a:prstGeom prst="rect">
            <a:avLst/>
          </a:prstGeom>
          <a:noFill/>
          <a:ln>
            <a:noFill/>
          </a:ln>
          <a:extLst>
            <a:ext uri="{909E8E84-426E-40DD-AFC4-6F175D3DCCD1}">
              <a14:hiddenFill xmlns:a14="http://schemas.microsoft.com/office/drawing/2010/main">
                <a:solidFill>
                  <a:srgbClr val="FF9801">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15888"/>
            <a:ext cx="19081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6"/>
          <p:cNvSpPr>
            <a:spLocks noChangeArrowheads="1"/>
          </p:cNvSpPr>
          <p:nvPr/>
        </p:nvSpPr>
        <p:spPr bwMode="auto">
          <a:xfrm>
            <a:off x="468313" y="1500188"/>
            <a:ext cx="8242300" cy="423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de-DE" altLang="de-DE" sz="2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2. Erneuerung der </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de-DE" altLang="de-DE" sz="2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Grundstücksanschlüsse (Abwasser)</a:t>
            </a:r>
          </a:p>
        </p:txBody>
      </p:sp>
    </p:spTree>
    <p:extLst>
      <p:ext uri="{BB962C8B-B14F-4D97-AF65-F5344CB8AC3E}">
        <p14:creationId xmlns:p14="http://schemas.microsoft.com/office/powerpoint/2010/main" val="2755795039"/>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WordPictureWatermark3" descr="Pfeil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71450"/>
            <a:ext cx="9144000" cy="7029450"/>
          </a:xfrm>
          <a:prstGeom prst="rect">
            <a:avLst/>
          </a:prstGeom>
          <a:noFill/>
          <a:ln>
            <a:noFill/>
          </a:ln>
          <a:extLst>
            <a:ext uri="{909E8E84-426E-40DD-AFC4-6F175D3DCCD1}">
              <a14:hiddenFill xmlns:a14="http://schemas.microsoft.com/office/drawing/2010/main">
                <a:solidFill>
                  <a:srgbClr val="FF9801">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15888"/>
            <a:ext cx="19081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971550" y="333375"/>
            <a:ext cx="63373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smtClean="0">
                <a:ln>
                  <a:noFill/>
                </a:ln>
                <a:solidFill>
                  <a:srgbClr val="000000">
                    <a:lumMod val="75000"/>
                    <a:lumOff val="25000"/>
                  </a:srgbClr>
                </a:solidFill>
                <a:effectLst/>
                <a:uLnTx/>
                <a:uFillTx/>
                <a:latin typeface="Arial" charset="0"/>
                <a:ea typeface="+mn-ea"/>
                <a:cs typeface="+mn-cs"/>
              </a:rPr>
              <a:t>2. Erneuerung der Grundstücksanschlüsse (Abwasser)</a:t>
            </a:r>
          </a:p>
        </p:txBody>
      </p:sp>
      <p:pic>
        <p:nvPicPr>
          <p:cNvPr id="13318"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1471613"/>
            <a:ext cx="619125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feld 2"/>
          <p:cNvSpPr txBox="1">
            <a:spLocks noChangeArrowheads="1"/>
          </p:cNvSpPr>
          <p:nvPr/>
        </p:nvSpPr>
        <p:spPr bwMode="auto">
          <a:xfrm>
            <a:off x="755650" y="4868863"/>
            <a:ext cx="7200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Grundstücksanschluss  </a:t>
            </a:r>
            <a:r>
              <a:rPr kumimoji="0" lang="de-DE" altLang="de-DE" sz="2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   </a:t>
            </a:r>
            <a:r>
              <a:rPr kumimoji="0" lang="de-DE" altLang="de-DE"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Hausanschluss</a:t>
            </a:r>
          </a:p>
        </p:txBody>
      </p:sp>
    </p:spTree>
    <p:extLst>
      <p:ext uri="{BB962C8B-B14F-4D97-AF65-F5344CB8AC3E}">
        <p14:creationId xmlns:p14="http://schemas.microsoft.com/office/powerpoint/2010/main" val="3123739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WordPictureWatermark3" descr="Pfeil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71450"/>
            <a:ext cx="9144000" cy="7029450"/>
          </a:xfrm>
          <a:prstGeom prst="rect">
            <a:avLst/>
          </a:prstGeom>
          <a:noFill/>
          <a:ln>
            <a:noFill/>
          </a:ln>
          <a:extLst>
            <a:ext uri="{909E8E84-426E-40DD-AFC4-6F175D3DCCD1}">
              <a14:hiddenFill xmlns:a14="http://schemas.microsoft.com/office/drawing/2010/main">
                <a:solidFill>
                  <a:srgbClr val="FF9801">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15888"/>
            <a:ext cx="19081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hteck 11"/>
          <p:cNvSpPr/>
          <p:nvPr/>
        </p:nvSpPr>
        <p:spPr>
          <a:xfrm>
            <a:off x="984250" y="1438275"/>
            <a:ext cx="7702550" cy="4770438"/>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1"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 13 der Grundstücksentwässerungssatzung (Auszug)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just" defTabSz="914400" rtl="0" eaLnBrk="1" fontAlgn="base" latinLnBrk="0" hangingPunct="1">
              <a:lnSpc>
                <a:spcPct val="100000"/>
              </a:lnSpc>
              <a:spcBef>
                <a:spcPct val="0"/>
              </a:spcBef>
              <a:spcAft>
                <a:spcPct val="0"/>
              </a:spcAft>
              <a:buClrTx/>
              <a:buSzTx/>
              <a:buFontTx/>
              <a:buAutoNum type="arabicPeriod"/>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Jedes anzuschließende Grundstück ist unterirdisch mit einer eigenen Anschlussleitung und ohne technischen Zusammenhang mit den Nachbar-grundstücken an die öffentliche Abwasseranlage anzuschließen. In Gebieten mit Mischsystem ist für jedes Grundstück eine Anschlussleitung, in Gebieten mit Trennsystemen je eine Anschlussleitung für Schmutz- und für Niederschlagswasser herzustellen. Auf Antrag können mehrere Anschlussleitungen verlegt werden.</a:t>
            </a: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startAt="3"/>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Der Grundstückseigentümer hat sich gegen Rückstau von Abwasser aus dem öffentlichen Kanal zu schützen. Hierzu hat er Ablaufstellen unterhalb der Rückstau-ebene durch funktionstüchtige Rückstausicherungen gemäß den allgemein anerkannten Regeln der Technik einzubauen (Rückstauklappe). Die Rückstausicherung muss jederzeit zugänglich sein.</a:t>
            </a:r>
          </a:p>
          <a:p>
            <a:pPr marL="342900" marR="0" lvl="0" indent="-342900" algn="just" defTabSz="914400" rtl="0" eaLnBrk="1" fontAlgn="base" latinLnBrk="0" hangingPunct="1">
              <a:lnSpc>
                <a:spcPct val="100000"/>
              </a:lnSpc>
              <a:spcBef>
                <a:spcPct val="0"/>
              </a:spcBef>
              <a:spcAft>
                <a:spcPct val="0"/>
              </a:spcAft>
              <a:buClrTx/>
              <a:buSzTx/>
              <a:buFontTx/>
              <a:buAutoNum type="arabicPeriod" startAt="3"/>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Bei der Neuerrichtung von Anschlussleitungen soll der Grundstückseigentümer eine geeignete Inspektionsöffnung auf seinem Grundstück einbauen, wenn diese zuvor nicht eingebaut worden war. Die Inspektionsöffnung sollte jederzeit frei zugänglich und zu öffnen sein. Eine Überbauung der Inspektionsöffnung ist unzulässig.</a:t>
            </a:r>
          </a:p>
        </p:txBody>
      </p:sp>
      <p:sp>
        <p:nvSpPr>
          <p:cNvPr id="8" name="Rectangle 7"/>
          <p:cNvSpPr>
            <a:spLocks noChangeArrowheads="1"/>
          </p:cNvSpPr>
          <p:nvPr/>
        </p:nvSpPr>
        <p:spPr bwMode="auto">
          <a:xfrm>
            <a:off x="971550" y="333375"/>
            <a:ext cx="63373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smtClean="0">
                <a:ln>
                  <a:noFill/>
                </a:ln>
                <a:solidFill>
                  <a:srgbClr val="000000">
                    <a:lumMod val="75000"/>
                    <a:lumOff val="25000"/>
                  </a:srgbClr>
                </a:solidFill>
                <a:effectLst/>
                <a:uLnTx/>
                <a:uFillTx/>
                <a:latin typeface="Arial" charset="0"/>
                <a:ea typeface="+mn-ea"/>
                <a:cs typeface="+mn-cs"/>
              </a:rPr>
              <a:t>2. Erneuerung der Grundstücksanschlüsse (Abwasser)</a:t>
            </a:r>
          </a:p>
        </p:txBody>
      </p:sp>
    </p:spTree>
    <p:extLst>
      <p:ext uri="{BB962C8B-B14F-4D97-AF65-F5344CB8AC3E}">
        <p14:creationId xmlns:p14="http://schemas.microsoft.com/office/powerpoint/2010/main" val="391064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WordPictureWatermark3" descr="Pfeil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3" y="0"/>
            <a:ext cx="9144001" cy="7029450"/>
          </a:xfrm>
          <a:prstGeom prst="rect">
            <a:avLst/>
          </a:prstGeom>
          <a:noFill/>
          <a:ln>
            <a:noFill/>
          </a:ln>
          <a:extLst>
            <a:ext uri="{909E8E84-426E-40DD-AFC4-6F175D3DCCD1}">
              <a14:hiddenFill xmlns:a14="http://schemas.microsoft.com/office/drawing/2010/main">
                <a:solidFill>
                  <a:srgbClr val="FF9801">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15888"/>
            <a:ext cx="19081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hteck 11"/>
          <p:cNvSpPr>
            <a:spLocks noChangeArrowheads="1"/>
          </p:cNvSpPr>
          <p:nvPr/>
        </p:nvSpPr>
        <p:spPr bwMode="auto">
          <a:xfrm>
            <a:off x="984250" y="1438275"/>
            <a:ext cx="770255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Die Grundstücksleitung ist in der Regel so alt wie der Kanal und auch wahrscheinlich erneuerungsbedürftig.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Bei den jetzigen Arbeiten ist die Grundstücksleitung leicht zu erneuern. Bei einer späteren Erneuerung muss auch der Oberbau (Pflaster) entfernt und neu verlegt werden. Eine Genehmigung des Ordnungsamtes, Einrichtung eines Umleitungsverkehrs und die Mehrkosten eines kleineren Auftrages, als jetzt mit der Gesamtmaßnahme, sind die Gründe für die Erneuerung der Grundstücksleitung zum jetzigen Zeitpunkt.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1" i="0" u="sng" strike="noStrike" kern="1200" cap="none" spc="0" normalizeH="0" baseline="0" noProof="0" smtClean="0">
                <a:ln>
                  <a:noFill/>
                </a:ln>
                <a:solidFill>
                  <a:srgbClr val="000000"/>
                </a:solidFill>
                <a:effectLst/>
                <a:uLnTx/>
                <a:uFillTx/>
                <a:latin typeface="Arial" panose="020B0604020202020204" pitchFamily="34" charset="0"/>
                <a:ea typeface="+mn-ea"/>
                <a:cs typeface="+mn-cs"/>
              </a:rPr>
              <a:t>Rechtsgrundlage:</a:t>
            </a:r>
            <a:r>
              <a:rPr kumimoji="0" lang="de-DE" altLang="de-DE"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a:t>
            </a:r>
            <a:r>
              <a:rPr kumimoji="0" lang="de-DE" altLang="de-DE"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13, Abs. 6, Satz 2 und 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Die Erneuerung der Grundstücksanschlussleitung obliegt der Stadt Xanten. Die Stadt Xanten macht die Kosten gegenüber dem Eigentümer geltend.</a:t>
            </a:r>
          </a:p>
        </p:txBody>
      </p:sp>
      <p:sp>
        <p:nvSpPr>
          <p:cNvPr id="8" name="Rectangle 7"/>
          <p:cNvSpPr>
            <a:spLocks noChangeArrowheads="1"/>
          </p:cNvSpPr>
          <p:nvPr/>
        </p:nvSpPr>
        <p:spPr bwMode="auto">
          <a:xfrm>
            <a:off x="971550" y="333375"/>
            <a:ext cx="63373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smtClean="0">
                <a:ln>
                  <a:noFill/>
                </a:ln>
                <a:solidFill>
                  <a:srgbClr val="000000">
                    <a:lumMod val="75000"/>
                    <a:lumOff val="25000"/>
                  </a:srgbClr>
                </a:solidFill>
                <a:effectLst/>
                <a:uLnTx/>
                <a:uFillTx/>
                <a:latin typeface="Arial" charset="0"/>
                <a:ea typeface="+mn-ea"/>
                <a:cs typeface="+mn-cs"/>
              </a:rPr>
              <a:t>2. Erneuerung der Hausanschlüsse (Abwasser)</a:t>
            </a:r>
          </a:p>
        </p:txBody>
      </p:sp>
    </p:spTree>
    <p:extLst>
      <p:ext uri="{BB962C8B-B14F-4D97-AF65-F5344CB8AC3E}">
        <p14:creationId xmlns:p14="http://schemas.microsoft.com/office/powerpoint/2010/main" val="2811775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WordPictureWatermark3" descr="Pfeil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71450"/>
            <a:ext cx="9144000" cy="7029450"/>
          </a:xfrm>
          <a:prstGeom prst="rect">
            <a:avLst/>
          </a:prstGeom>
          <a:noFill/>
          <a:ln>
            <a:noFill/>
          </a:ln>
          <a:extLst>
            <a:ext uri="{909E8E84-426E-40DD-AFC4-6F175D3DCCD1}">
              <a14:hiddenFill xmlns:a14="http://schemas.microsoft.com/office/drawing/2010/main">
                <a:solidFill>
                  <a:srgbClr val="FF9801">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15888"/>
            <a:ext cx="19081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hteck 11"/>
          <p:cNvSpPr/>
          <p:nvPr/>
        </p:nvSpPr>
        <p:spPr>
          <a:xfrm>
            <a:off x="984250" y="1438275"/>
            <a:ext cx="7702550" cy="389337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Der Ersatzanspruch wird wie folgt ermittelt: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Der Kanal gilt unabhängig von der tatsächlichen Lage als in der Straßenmitte verlegt.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Die Abrechnung erfolgt nach dem Einheitssatz von 239 € pro laufenden Meter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Für die Berechnung wird die tatsächliche Breite der Straße vor dem Grundstück berücksichtigt.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Rechtsgrundlage § 19 der Satzung des Dienstleistungsbetriebes Stadt Xanten über die Erhebung von Kanalanschlussbeiträgen, Abwassergebühren, </a:t>
            </a:r>
            <a:r>
              <a:rPr kumimoji="0" lang="de-DE"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Kleineinleiterabgaben</a:t>
            </a: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und Kostenersatz für </a:t>
            </a:r>
            <a:r>
              <a:rPr kumimoji="0" lang="de-DE"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Grundstücksanschlüsse</a:t>
            </a:r>
          </a:p>
          <a:p>
            <a:pPr marL="342900" marR="0" lvl="0" indent="-342900" algn="l" defTabSz="914400" rtl="0" eaLnBrk="0" fontAlgn="base" latinLnBrk="0" hangingPunct="0">
              <a:lnSpc>
                <a:spcPct val="100000"/>
              </a:lnSpc>
              <a:spcBef>
                <a:spcPct val="0"/>
              </a:spcBef>
              <a:spcAft>
                <a:spcPct val="0"/>
              </a:spcAft>
              <a:buClrTx/>
              <a:buSzTx/>
              <a:buFontTx/>
              <a:buChar char="-"/>
              <a:tabLst/>
              <a:defRPr/>
            </a:pPr>
            <a:endParaRPr lang="de-DE" sz="16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 name="Rectangle 7"/>
          <p:cNvSpPr>
            <a:spLocks noChangeArrowheads="1"/>
          </p:cNvSpPr>
          <p:nvPr/>
        </p:nvSpPr>
        <p:spPr bwMode="auto">
          <a:xfrm>
            <a:off x="971550" y="333375"/>
            <a:ext cx="63373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smtClean="0">
                <a:ln>
                  <a:noFill/>
                </a:ln>
                <a:solidFill>
                  <a:srgbClr val="000000">
                    <a:lumMod val="75000"/>
                    <a:lumOff val="25000"/>
                  </a:srgbClr>
                </a:solidFill>
                <a:effectLst/>
                <a:uLnTx/>
                <a:uFillTx/>
                <a:latin typeface="Arial" charset="0"/>
                <a:ea typeface="+mn-ea"/>
                <a:cs typeface="+mn-cs"/>
              </a:rPr>
              <a:t>2. Erneuerung der Hausanschlüsse (Abwasser)</a:t>
            </a:r>
          </a:p>
        </p:txBody>
      </p:sp>
    </p:spTree>
    <p:extLst>
      <p:ext uri="{BB962C8B-B14F-4D97-AF65-F5344CB8AC3E}">
        <p14:creationId xmlns:p14="http://schemas.microsoft.com/office/powerpoint/2010/main" val="3287438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WordPictureWatermark3" descr="Pfeil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337" y="-101827"/>
            <a:ext cx="9144000" cy="7029450"/>
          </a:xfrm>
          <a:prstGeom prst="rect">
            <a:avLst/>
          </a:prstGeom>
          <a:noFill/>
          <a:ln>
            <a:noFill/>
          </a:ln>
          <a:extLst>
            <a:ext uri="{909E8E84-426E-40DD-AFC4-6F175D3DCCD1}">
              <a14:hiddenFill xmlns:a14="http://schemas.microsoft.com/office/drawing/2010/main">
                <a:solidFill>
                  <a:srgbClr val="FF9801">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15888"/>
            <a:ext cx="19081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hteck 11"/>
          <p:cNvSpPr>
            <a:spLocks noChangeArrowheads="1"/>
          </p:cNvSpPr>
          <p:nvPr/>
        </p:nvSpPr>
        <p:spPr bwMode="auto">
          <a:xfrm>
            <a:off x="984250" y="1438275"/>
            <a:ext cx="770255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6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Rechenbeispiel</a:t>
            </a:r>
            <a:r>
              <a:rPr kumimoji="0" lang="de-DE" altLang="de-DE" sz="1600" b="0"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1600" b="1" dirty="0" smtClean="0">
                <a:solidFill>
                  <a:srgbClr val="000000"/>
                </a:solidFill>
              </a:rPr>
              <a:t>Mölleweg</a:t>
            </a:r>
            <a:r>
              <a:rPr kumimoji="0" lang="de-DE" altLang="de-DE"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(5,08 – 5,03)</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5,08 m Straßenbreite : 2 = 2,54 m x 239,- € = 607,06 €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
        <p:nvSpPr>
          <p:cNvPr id="8" name="Rectangle 7"/>
          <p:cNvSpPr>
            <a:spLocks noChangeArrowheads="1"/>
          </p:cNvSpPr>
          <p:nvPr/>
        </p:nvSpPr>
        <p:spPr bwMode="auto">
          <a:xfrm>
            <a:off x="971550" y="333375"/>
            <a:ext cx="63373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smtClean="0">
                <a:ln>
                  <a:noFill/>
                </a:ln>
                <a:solidFill>
                  <a:srgbClr val="000000">
                    <a:lumMod val="75000"/>
                    <a:lumOff val="25000"/>
                  </a:srgbClr>
                </a:solidFill>
                <a:effectLst/>
                <a:uLnTx/>
                <a:uFillTx/>
                <a:latin typeface="Arial" charset="0"/>
                <a:ea typeface="+mn-ea"/>
                <a:cs typeface="+mn-cs"/>
              </a:rPr>
              <a:t>2. Erneuerung der Hausanschlüsse (Abwasser)</a:t>
            </a:r>
          </a:p>
        </p:txBody>
      </p:sp>
      <p:pic>
        <p:nvPicPr>
          <p:cNvPr id="2" name="Grafik 1"/>
          <p:cNvPicPr>
            <a:picLocks noChangeAspect="1"/>
          </p:cNvPicPr>
          <p:nvPr/>
        </p:nvPicPr>
        <p:blipFill>
          <a:blip r:embed="rId4"/>
          <a:stretch>
            <a:fillRect/>
          </a:stretch>
        </p:blipFill>
        <p:spPr>
          <a:xfrm>
            <a:off x="971550" y="3577879"/>
            <a:ext cx="3774621" cy="2821433"/>
          </a:xfrm>
          <a:prstGeom prst="rect">
            <a:avLst/>
          </a:prstGeom>
        </p:spPr>
      </p:pic>
      <p:pic>
        <p:nvPicPr>
          <p:cNvPr id="3" name="Grafik 2"/>
          <p:cNvPicPr>
            <a:picLocks noChangeAspect="1"/>
          </p:cNvPicPr>
          <p:nvPr/>
        </p:nvPicPr>
        <p:blipFill>
          <a:blip r:embed="rId5"/>
          <a:stretch>
            <a:fillRect/>
          </a:stretch>
        </p:blipFill>
        <p:spPr>
          <a:xfrm>
            <a:off x="4963886" y="3572606"/>
            <a:ext cx="3892777" cy="2826706"/>
          </a:xfrm>
          <a:prstGeom prst="rect">
            <a:avLst/>
          </a:prstGeom>
        </p:spPr>
      </p:pic>
      <p:sp>
        <p:nvSpPr>
          <p:cNvPr id="4" name="Textfeld 3"/>
          <p:cNvSpPr txBox="1"/>
          <p:nvPr/>
        </p:nvSpPr>
        <p:spPr>
          <a:xfrm>
            <a:off x="3394676" y="3884553"/>
            <a:ext cx="889987" cy="369332"/>
          </a:xfrm>
          <a:prstGeom prst="rect">
            <a:avLst/>
          </a:prstGeom>
          <a:noFill/>
        </p:spPr>
        <p:txBody>
          <a:bodyPr wrap="none" rtlCol="0">
            <a:spAutoFit/>
          </a:bodyPr>
          <a:lstStyle/>
          <a:p>
            <a:r>
              <a:rPr lang="de-DE" dirty="0" smtClean="0">
                <a:solidFill>
                  <a:srgbClr val="FF0000"/>
                </a:solidFill>
              </a:rPr>
              <a:t>5,08 m</a:t>
            </a:r>
            <a:endParaRPr lang="de-DE" dirty="0">
              <a:solidFill>
                <a:srgbClr val="FF0000"/>
              </a:solidFill>
            </a:endParaRPr>
          </a:p>
        </p:txBody>
      </p:sp>
      <p:sp>
        <p:nvSpPr>
          <p:cNvPr id="10" name="Textfeld 9"/>
          <p:cNvSpPr txBox="1"/>
          <p:nvPr/>
        </p:nvSpPr>
        <p:spPr>
          <a:xfrm>
            <a:off x="7630540" y="3884553"/>
            <a:ext cx="889987" cy="369332"/>
          </a:xfrm>
          <a:prstGeom prst="rect">
            <a:avLst/>
          </a:prstGeom>
          <a:noFill/>
        </p:spPr>
        <p:txBody>
          <a:bodyPr wrap="none" rtlCol="0">
            <a:spAutoFit/>
          </a:bodyPr>
          <a:lstStyle/>
          <a:p>
            <a:r>
              <a:rPr lang="de-DE" dirty="0" smtClean="0">
                <a:solidFill>
                  <a:srgbClr val="FF0000"/>
                </a:solidFill>
              </a:rPr>
              <a:t>5,03 m</a:t>
            </a:r>
            <a:endParaRPr lang="de-DE" dirty="0">
              <a:solidFill>
                <a:srgbClr val="FF0000"/>
              </a:solidFill>
            </a:endParaRPr>
          </a:p>
        </p:txBody>
      </p:sp>
      <p:sp>
        <p:nvSpPr>
          <p:cNvPr id="5" name="Ellipse 4"/>
          <p:cNvSpPr/>
          <p:nvPr/>
        </p:nvSpPr>
        <p:spPr>
          <a:xfrm>
            <a:off x="3312886" y="3814356"/>
            <a:ext cx="997903" cy="5129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a:off x="7522624" y="3812731"/>
            <a:ext cx="997903" cy="5129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401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WordPictureWatermark3" descr="Pfeil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71450"/>
            <a:ext cx="9144000" cy="7029450"/>
          </a:xfrm>
          <a:prstGeom prst="rect">
            <a:avLst/>
          </a:prstGeom>
          <a:noFill/>
          <a:ln>
            <a:noFill/>
          </a:ln>
          <a:extLst>
            <a:ext uri="{909E8E84-426E-40DD-AFC4-6F175D3DCCD1}">
              <a14:hiddenFill xmlns:a14="http://schemas.microsoft.com/office/drawing/2010/main">
                <a:solidFill>
                  <a:srgbClr val="FF9801">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15888"/>
            <a:ext cx="19081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hteck 10"/>
          <p:cNvSpPr>
            <a:spLocks noChangeArrowheads="1"/>
          </p:cNvSpPr>
          <p:nvPr/>
        </p:nvSpPr>
        <p:spPr bwMode="auto">
          <a:xfrm>
            <a:off x="1116013" y="1993900"/>
            <a:ext cx="669607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Für persönliche Auskünfte und weitere Fragen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stehe ich Ihnen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im Zimmer 209</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oder unter der Tel.-Nr. 02801-772 267 oder 772 227</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gerne zur Verfügung.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Vielen Dank für Ihre Aufmerksamkeit!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
        <p:nvSpPr>
          <p:cNvPr id="7" name="Rectangle 7"/>
          <p:cNvSpPr>
            <a:spLocks noChangeArrowheads="1"/>
          </p:cNvSpPr>
          <p:nvPr/>
        </p:nvSpPr>
        <p:spPr bwMode="auto">
          <a:xfrm>
            <a:off x="971550" y="333375"/>
            <a:ext cx="63373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smtClean="0">
              <a:ln>
                <a:noFill/>
              </a:ln>
              <a:solidFill>
                <a:srgbClr val="40404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55662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3"/>
          <p:cNvSpPr txBox="1">
            <a:spLocks/>
          </p:cNvSpPr>
          <p:nvPr/>
        </p:nvSpPr>
        <p:spPr bwMode="auto">
          <a:xfrm>
            <a:off x="667491" y="946517"/>
            <a:ext cx="4629710" cy="400110"/>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4200">
                <a:solidFill>
                  <a:srgbClr val="000000"/>
                </a:solidFill>
                <a:latin typeface="Gill Sans" pitchFamily="1" charset="0"/>
                <a:ea typeface="ヒラギノ角ゴ ProN W3" pitchFamily="1" charset="-128"/>
                <a:sym typeface="Gill Sans" pitchFamily="1" charset="0"/>
              </a:defRPr>
            </a:lvl1pPr>
            <a:lvl2pPr marL="742950" indent="-285750" algn="ctr">
              <a:defRPr sz="4200">
                <a:solidFill>
                  <a:srgbClr val="000000"/>
                </a:solidFill>
                <a:latin typeface="Gill Sans" pitchFamily="1" charset="0"/>
                <a:ea typeface="ヒラギノ角ゴ ProN W3" pitchFamily="1" charset="-128"/>
                <a:sym typeface="Gill Sans" pitchFamily="1" charset="0"/>
              </a:defRPr>
            </a:lvl2pPr>
            <a:lvl3pPr marL="1143000" indent="-228600" algn="ctr">
              <a:defRPr sz="4200">
                <a:solidFill>
                  <a:srgbClr val="000000"/>
                </a:solidFill>
                <a:latin typeface="Gill Sans" pitchFamily="1" charset="0"/>
                <a:ea typeface="ヒラギノ角ゴ ProN W3" pitchFamily="1" charset="-128"/>
                <a:sym typeface="Gill Sans" pitchFamily="1" charset="0"/>
              </a:defRPr>
            </a:lvl3pPr>
            <a:lvl4pPr marL="1600200" indent="-228600" algn="ctr">
              <a:defRPr sz="4200">
                <a:solidFill>
                  <a:srgbClr val="000000"/>
                </a:solidFill>
                <a:latin typeface="Gill Sans" pitchFamily="1" charset="0"/>
                <a:ea typeface="ヒラギノ角ゴ ProN W3" pitchFamily="1" charset="-128"/>
                <a:sym typeface="Gill Sans" pitchFamily="1" charset="0"/>
              </a:defRPr>
            </a:lvl4pPr>
            <a:lvl5pPr marL="2057400" indent="-228600" algn="ctr">
              <a:defRPr sz="42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9pPr>
          </a:lstStyle>
          <a:p>
            <a:pPr algn="l">
              <a:spcBef>
                <a:spcPct val="50000"/>
              </a:spcBef>
            </a:pPr>
            <a:r>
              <a:rPr lang="de-DE" altLang="de-DE" sz="2000" b="1" dirty="0">
                <a:solidFill>
                  <a:srgbClr val="E4761C"/>
                </a:solidFill>
                <a:latin typeface="Arial" panose="020B0604020202020204" pitchFamily="34" charset="0"/>
                <a:cs typeface="Arial" panose="020B0604020202020204" pitchFamily="34" charset="0"/>
              </a:rPr>
              <a:t>1</a:t>
            </a:r>
            <a:r>
              <a:rPr lang="de-DE" altLang="de-DE" sz="2000" b="1" dirty="0" smtClean="0">
                <a:solidFill>
                  <a:srgbClr val="E4761C"/>
                </a:solidFill>
                <a:latin typeface="Arial" panose="020B0604020202020204" pitchFamily="34" charset="0"/>
                <a:cs typeface="Arial" panose="020B0604020202020204" pitchFamily="34" charset="0"/>
              </a:rPr>
              <a:t>. Festlegung der Straßenart </a:t>
            </a:r>
            <a:endParaRPr lang="de-DE" altLang="de-DE" sz="2000" b="1" dirty="0">
              <a:solidFill>
                <a:srgbClr val="E4761C"/>
              </a:solidFill>
              <a:latin typeface="Arial" panose="020B0604020202020204" pitchFamily="34" charset="0"/>
              <a:cs typeface="Arial" panose="020B0604020202020204" pitchFamily="34" charset="0"/>
            </a:endParaRPr>
          </a:p>
        </p:txBody>
      </p:sp>
      <p:sp>
        <p:nvSpPr>
          <p:cNvPr id="5" name="Textfeld 4"/>
          <p:cNvSpPr txBox="1"/>
          <p:nvPr/>
        </p:nvSpPr>
        <p:spPr>
          <a:xfrm>
            <a:off x="667491" y="1589652"/>
            <a:ext cx="8549648" cy="2354491"/>
          </a:xfrm>
          <a:prstGeom prst="rect">
            <a:avLst/>
          </a:prstGeom>
          <a:noFill/>
        </p:spPr>
        <p:txBody>
          <a:bodyPr wrap="none" rtlCol="0">
            <a:spAutoFit/>
          </a:bodyPr>
          <a:lstStyle/>
          <a:p>
            <a:pPr>
              <a:lnSpc>
                <a:spcPct val="150000"/>
              </a:lnSpc>
            </a:pPr>
            <a:r>
              <a:rPr lang="de-DE" sz="1400" dirty="0" smtClean="0">
                <a:latin typeface="Arial" panose="020B0604020202020204" pitchFamily="34" charset="0"/>
                <a:cs typeface="Arial" panose="020B0604020202020204" pitchFamily="34" charset="0"/>
              </a:rPr>
              <a:t>Der Mölleweg zw. Dr. Cornelius Scholten </a:t>
            </a:r>
            <a:r>
              <a:rPr lang="de-DE" sz="1400" dirty="0">
                <a:latin typeface="Arial" panose="020B0604020202020204" pitchFamily="34" charset="0"/>
                <a:cs typeface="Arial" panose="020B0604020202020204" pitchFamily="34" charset="0"/>
              </a:rPr>
              <a:t>S</a:t>
            </a:r>
            <a:r>
              <a:rPr lang="de-DE" sz="1400" dirty="0" smtClean="0">
                <a:latin typeface="Arial" panose="020B0604020202020204" pitchFamily="34" charset="0"/>
                <a:cs typeface="Arial" panose="020B0604020202020204" pitchFamily="34" charset="0"/>
              </a:rPr>
              <a:t>tr. und Ausbauende ist als Anliegerstraße deklariert.</a:t>
            </a:r>
          </a:p>
          <a:p>
            <a:pPr>
              <a:lnSpc>
                <a:spcPct val="150000"/>
              </a:lnSpc>
            </a:pPr>
            <a:r>
              <a:rPr lang="de-DE" sz="1400" dirty="0" smtClean="0">
                <a:latin typeface="Arial" panose="020B0604020202020204" pitchFamily="34" charset="0"/>
                <a:cs typeface="Arial" panose="020B0604020202020204" pitchFamily="34" charset="0"/>
              </a:rPr>
              <a:t>Im Rahmen des Abwasserbeseitigungskonzeptes sowie nach Vorgabe des Generalentwässerungsplanes</a:t>
            </a:r>
          </a:p>
          <a:p>
            <a:pPr>
              <a:lnSpc>
                <a:spcPct val="150000"/>
              </a:lnSpc>
            </a:pPr>
            <a:r>
              <a:rPr lang="de-DE" sz="1400" dirty="0" smtClean="0">
                <a:latin typeface="Arial" panose="020B0604020202020204" pitchFamily="34" charset="0"/>
                <a:cs typeface="Arial" panose="020B0604020202020204" pitchFamily="34" charset="0"/>
              </a:rPr>
              <a:t>Wurde der Abschnitt zw. Op de Melter und Ausbauende </a:t>
            </a:r>
            <a:r>
              <a:rPr lang="de-DE" sz="1400" dirty="0" smtClean="0">
                <a:solidFill>
                  <a:schemeClr val="accent2"/>
                </a:solidFill>
                <a:latin typeface="Arial" panose="020B0604020202020204" pitchFamily="34" charset="0"/>
                <a:cs typeface="Arial" panose="020B0604020202020204" pitchFamily="34" charset="0"/>
              </a:rPr>
              <a:t>(orange) </a:t>
            </a:r>
            <a:r>
              <a:rPr lang="de-DE" sz="1400" dirty="0" smtClean="0">
                <a:latin typeface="Arial" panose="020B0604020202020204" pitchFamily="34" charset="0"/>
                <a:cs typeface="Arial" panose="020B0604020202020204" pitchFamily="34" charset="0"/>
              </a:rPr>
              <a:t>bereits fertiggestellt.  </a:t>
            </a:r>
          </a:p>
          <a:p>
            <a:pPr>
              <a:lnSpc>
                <a:spcPct val="150000"/>
              </a:lnSpc>
            </a:pPr>
            <a:endParaRPr lang="de-DE" sz="1400" dirty="0" smtClean="0">
              <a:latin typeface="Arial" panose="020B0604020202020204" pitchFamily="34" charset="0"/>
              <a:cs typeface="Arial" panose="020B0604020202020204" pitchFamily="34" charset="0"/>
            </a:endParaRPr>
          </a:p>
          <a:p>
            <a:pPr>
              <a:lnSpc>
                <a:spcPct val="150000"/>
              </a:lnSpc>
            </a:pPr>
            <a:r>
              <a:rPr lang="de-DE" sz="1400" dirty="0" smtClean="0">
                <a:latin typeface="Arial" panose="020B0604020202020204" pitchFamily="34" charset="0"/>
                <a:cs typeface="Arial" panose="020B0604020202020204" pitchFamily="34" charset="0"/>
              </a:rPr>
              <a:t>Gemäß Straßen- u. Wegenetzkonzept ist auch vorgesehen, den Abschnitt zw. Dr. Cornelius-Scholten Str. </a:t>
            </a:r>
          </a:p>
          <a:p>
            <a:pPr>
              <a:lnSpc>
                <a:spcPct val="150000"/>
              </a:lnSpc>
            </a:pPr>
            <a:r>
              <a:rPr lang="de-DE" sz="1400" dirty="0" smtClean="0">
                <a:latin typeface="Arial" panose="020B0604020202020204" pitchFamily="34" charset="0"/>
                <a:cs typeface="Arial" panose="020B0604020202020204" pitchFamily="34" charset="0"/>
              </a:rPr>
              <a:t>Und Op de Melter </a:t>
            </a:r>
            <a:r>
              <a:rPr lang="de-DE" sz="1400" dirty="0" smtClean="0">
                <a:solidFill>
                  <a:schemeClr val="accent6">
                    <a:lumMod val="75000"/>
                  </a:schemeClr>
                </a:solidFill>
                <a:latin typeface="Arial" panose="020B0604020202020204" pitchFamily="34" charset="0"/>
                <a:cs typeface="Arial" panose="020B0604020202020204" pitchFamily="34" charset="0"/>
              </a:rPr>
              <a:t>(grün) </a:t>
            </a:r>
            <a:r>
              <a:rPr lang="de-DE" sz="1400" dirty="0" smtClean="0">
                <a:latin typeface="Arial" panose="020B0604020202020204" pitchFamily="34" charset="0"/>
                <a:cs typeface="Arial" panose="020B0604020202020204" pitchFamily="34" charset="0"/>
              </a:rPr>
              <a:t>auszubauen, welches nun zeitnah nach Abstimmung der Anliegerversammlung</a:t>
            </a:r>
          </a:p>
          <a:p>
            <a:pPr>
              <a:lnSpc>
                <a:spcPct val="150000"/>
              </a:lnSpc>
            </a:pPr>
            <a:r>
              <a:rPr lang="de-DE" sz="1400" dirty="0" smtClean="0">
                <a:latin typeface="Arial" panose="020B0604020202020204" pitchFamily="34" charset="0"/>
                <a:cs typeface="Arial" panose="020B0604020202020204" pitchFamily="34" charset="0"/>
              </a:rPr>
              <a:t>durchgeführt werden soll. </a:t>
            </a:r>
            <a:endParaRPr lang="de-DE" sz="1400" dirty="0"/>
          </a:p>
        </p:txBody>
      </p:sp>
      <p:pic>
        <p:nvPicPr>
          <p:cNvPr id="21" name="Grafik 20"/>
          <p:cNvPicPr>
            <a:picLocks noChangeAspect="1"/>
          </p:cNvPicPr>
          <p:nvPr/>
        </p:nvPicPr>
        <p:blipFill rotWithShape="1">
          <a:blip r:embed="rId4"/>
          <a:srcRect l="10652" t="6574" r="6019" b="10509"/>
          <a:stretch/>
        </p:blipFill>
        <p:spPr>
          <a:xfrm>
            <a:off x="667491" y="4395400"/>
            <a:ext cx="8294942" cy="1953413"/>
          </a:xfrm>
          <a:prstGeom prst="rect">
            <a:avLst/>
          </a:prstGeom>
        </p:spPr>
      </p:pic>
      <p:sp>
        <p:nvSpPr>
          <p:cNvPr id="28" name="Rechteck 27"/>
          <p:cNvSpPr/>
          <p:nvPr/>
        </p:nvSpPr>
        <p:spPr>
          <a:xfrm rot="203408">
            <a:off x="809296" y="4884931"/>
            <a:ext cx="3468414" cy="583358"/>
          </a:xfrm>
          <a:prstGeom prst="rect">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29" name="Rechteck 28"/>
          <p:cNvSpPr/>
          <p:nvPr/>
        </p:nvSpPr>
        <p:spPr>
          <a:xfrm>
            <a:off x="4291924" y="4981902"/>
            <a:ext cx="4530001" cy="588427"/>
          </a:xfrm>
          <a:prstGeom prst="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447631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3"/>
          <p:cNvSpPr txBox="1">
            <a:spLocks/>
          </p:cNvSpPr>
          <p:nvPr/>
        </p:nvSpPr>
        <p:spPr bwMode="auto">
          <a:xfrm>
            <a:off x="671851" y="936007"/>
            <a:ext cx="3600450" cy="457200"/>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200">
                <a:solidFill>
                  <a:srgbClr val="000000"/>
                </a:solidFill>
                <a:latin typeface="Gill Sans" pitchFamily="1" charset="0"/>
                <a:ea typeface="ヒラギノ角ゴ ProN W3" pitchFamily="1" charset="-128"/>
                <a:sym typeface="Gill Sans" pitchFamily="1" charset="0"/>
              </a:defRPr>
            </a:lvl1pPr>
            <a:lvl2pPr marL="742950" indent="-285750" algn="ctr">
              <a:defRPr sz="4200">
                <a:solidFill>
                  <a:srgbClr val="000000"/>
                </a:solidFill>
                <a:latin typeface="Gill Sans" pitchFamily="1" charset="0"/>
                <a:ea typeface="ヒラギノ角ゴ ProN W3" pitchFamily="1" charset="-128"/>
                <a:sym typeface="Gill Sans" pitchFamily="1" charset="0"/>
              </a:defRPr>
            </a:lvl2pPr>
            <a:lvl3pPr marL="1143000" indent="-228600" algn="ctr">
              <a:defRPr sz="4200">
                <a:solidFill>
                  <a:srgbClr val="000000"/>
                </a:solidFill>
                <a:latin typeface="Gill Sans" pitchFamily="1" charset="0"/>
                <a:ea typeface="ヒラギノ角ゴ ProN W3" pitchFamily="1" charset="-128"/>
                <a:sym typeface="Gill Sans" pitchFamily="1" charset="0"/>
              </a:defRPr>
            </a:lvl3pPr>
            <a:lvl4pPr marL="1600200" indent="-228600" algn="ctr">
              <a:defRPr sz="4200">
                <a:solidFill>
                  <a:srgbClr val="000000"/>
                </a:solidFill>
                <a:latin typeface="Gill Sans" pitchFamily="1" charset="0"/>
                <a:ea typeface="ヒラギノ角ゴ ProN W3" pitchFamily="1" charset="-128"/>
                <a:sym typeface="Gill Sans" pitchFamily="1" charset="0"/>
              </a:defRPr>
            </a:lvl4pPr>
            <a:lvl5pPr marL="2057400" indent="-228600" algn="ctr">
              <a:defRPr sz="42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9pPr>
          </a:lstStyle>
          <a:p>
            <a:pPr algn="l" eaLnBrk="1" hangingPunct="1">
              <a:spcBef>
                <a:spcPct val="50000"/>
              </a:spcBef>
            </a:pPr>
            <a:r>
              <a:rPr lang="de-DE" altLang="de-DE" sz="2400" b="1" dirty="0" smtClean="0">
                <a:solidFill>
                  <a:srgbClr val="E4761C"/>
                </a:solidFill>
                <a:latin typeface="Arial" panose="020B0604020202020204" pitchFamily="34" charset="0"/>
                <a:cs typeface="Arial" panose="020B0604020202020204" pitchFamily="34" charset="0"/>
              </a:rPr>
              <a:t>Agenda</a:t>
            </a:r>
            <a:endParaRPr lang="de-DE" altLang="de-DE" sz="2400" b="1" dirty="0">
              <a:solidFill>
                <a:srgbClr val="E4761C"/>
              </a:solidFill>
              <a:latin typeface="Arial" panose="020B0604020202020204" pitchFamily="34" charset="0"/>
              <a:cs typeface="Arial" panose="020B0604020202020204" pitchFamily="34" charset="0"/>
            </a:endParaRPr>
          </a:p>
        </p:txBody>
      </p:sp>
      <p:sp>
        <p:nvSpPr>
          <p:cNvPr id="6" name="Textfeld 5"/>
          <p:cNvSpPr txBox="1"/>
          <p:nvPr/>
        </p:nvSpPr>
        <p:spPr>
          <a:xfrm>
            <a:off x="671851" y="2021702"/>
            <a:ext cx="4222879" cy="1846659"/>
          </a:xfrm>
          <a:prstGeom prst="rect">
            <a:avLst/>
          </a:prstGeom>
          <a:noFill/>
        </p:spPr>
        <p:txBody>
          <a:bodyPr wrap="square" rtlCol="0">
            <a:spAutoFit/>
          </a:bodyPr>
          <a:lstStyle/>
          <a:p>
            <a:pPr>
              <a:lnSpc>
                <a:spcPct val="150000"/>
              </a:lnSpc>
            </a:pPr>
            <a:endParaRPr lang="de-DE" sz="1000" b="1" dirty="0" smtClean="0">
              <a:solidFill>
                <a:schemeClr val="bg1">
                  <a:lumMod val="75000"/>
                </a:schemeClr>
              </a:solidFill>
              <a:latin typeface="Arial" panose="020B0604020202020204" pitchFamily="34" charset="0"/>
              <a:cs typeface="Arial" panose="020B0604020202020204" pitchFamily="34" charset="0"/>
            </a:endParaRPr>
          </a:p>
          <a:p>
            <a:pPr>
              <a:lnSpc>
                <a:spcPct val="150000"/>
              </a:lnSpc>
            </a:pPr>
            <a:r>
              <a:rPr lang="de-DE" sz="1000" b="1" dirty="0" smtClean="0">
                <a:solidFill>
                  <a:schemeClr val="bg1">
                    <a:lumMod val="75000"/>
                  </a:schemeClr>
                </a:solidFill>
                <a:latin typeface="Arial" panose="020B0604020202020204" pitchFamily="34" charset="0"/>
                <a:cs typeface="Arial" panose="020B0604020202020204" pitchFamily="34" charset="0"/>
              </a:rPr>
              <a:t>	</a:t>
            </a:r>
          </a:p>
          <a:p>
            <a:pPr>
              <a:lnSpc>
                <a:spcPct val="150000"/>
              </a:lnSpc>
            </a:pPr>
            <a:r>
              <a:rPr lang="de-DE" sz="1400" b="1" dirty="0" smtClean="0">
                <a:solidFill>
                  <a:schemeClr val="bg1">
                    <a:lumMod val="75000"/>
                  </a:schemeClr>
                </a:solidFill>
                <a:latin typeface="Arial" panose="020B0604020202020204" pitchFamily="34" charset="0"/>
                <a:cs typeface="Arial" panose="020B0604020202020204" pitchFamily="34" charset="0"/>
              </a:rPr>
              <a:t>2.      </a:t>
            </a:r>
            <a:r>
              <a:rPr lang="de-DE" sz="1400" b="1" dirty="0" smtClean="0">
                <a:solidFill>
                  <a:srgbClr val="0070C0"/>
                </a:solidFill>
                <a:latin typeface="Arial" panose="020B0604020202020204" pitchFamily="34" charset="0"/>
                <a:cs typeface="Arial" panose="020B0604020202020204" pitchFamily="34" charset="0"/>
              </a:rPr>
              <a:t>Erläuterung</a:t>
            </a:r>
            <a:r>
              <a:rPr lang="de-DE" sz="1400" b="1" dirty="0" smtClean="0">
                <a:solidFill>
                  <a:schemeClr val="bg1">
                    <a:lumMod val="75000"/>
                  </a:schemeClr>
                </a:solidFill>
                <a:latin typeface="Arial" panose="020B0604020202020204" pitchFamily="34" charset="0"/>
                <a:cs typeface="Arial" panose="020B0604020202020204" pitchFamily="34" charset="0"/>
              </a:rPr>
              <a:t> </a:t>
            </a:r>
            <a:r>
              <a:rPr lang="de-DE" sz="1400" b="1" dirty="0" smtClean="0">
                <a:solidFill>
                  <a:srgbClr val="0070C0"/>
                </a:solidFill>
                <a:latin typeface="Arial" panose="020B0604020202020204" pitchFamily="34" charset="0"/>
                <a:cs typeface="Arial" panose="020B0604020202020204" pitchFamily="34" charset="0"/>
              </a:rPr>
              <a:t>Kanal</a:t>
            </a:r>
          </a:p>
          <a:p>
            <a:pPr marL="1200150" lvl="2" indent="-285750">
              <a:lnSpc>
                <a:spcPct val="150000"/>
              </a:lnSpc>
              <a:buFont typeface="Arial" panose="020B0604020202020204" pitchFamily="34" charset="0"/>
              <a:buChar char="•"/>
            </a:pPr>
            <a:r>
              <a:rPr lang="de-DE" sz="1400" dirty="0" smtClean="0">
                <a:solidFill>
                  <a:schemeClr val="accent2"/>
                </a:solidFill>
                <a:latin typeface="Arial" panose="020B0604020202020204" pitchFamily="34" charset="0"/>
                <a:cs typeface="Arial" panose="020B0604020202020204" pitchFamily="34" charset="0"/>
              </a:rPr>
              <a:t>Allgemeines</a:t>
            </a:r>
          </a:p>
          <a:p>
            <a:pPr marL="1200150" lvl="2" indent="-285750">
              <a:lnSpc>
                <a:spcPct val="150000"/>
              </a:lnSpc>
              <a:buFont typeface="Arial" panose="020B0604020202020204" pitchFamily="34" charset="0"/>
              <a:buChar char="•"/>
            </a:pPr>
            <a:r>
              <a:rPr lang="de-DE" sz="1400" dirty="0" smtClean="0">
                <a:solidFill>
                  <a:schemeClr val="accent2"/>
                </a:solidFill>
                <a:latin typeface="Arial" panose="020B0604020202020204" pitchFamily="34" charset="0"/>
                <a:cs typeface="Arial" panose="020B0604020202020204" pitchFamily="34" charset="0"/>
              </a:rPr>
              <a:t>Bestand</a:t>
            </a:r>
          </a:p>
          <a:p>
            <a:pPr marL="1200150" lvl="2" indent="-285750">
              <a:lnSpc>
                <a:spcPct val="150000"/>
              </a:lnSpc>
              <a:buFont typeface="Arial" panose="020B0604020202020204" pitchFamily="34" charset="0"/>
              <a:buChar char="•"/>
            </a:pPr>
            <a:r>
              <a:rPr lang="de-DE" sz="1400" dirty="0" smtClean="0">
                <a:solidFill>
                  <a:schemeClr val="accent2"/>
                </a:solidFill>
                <a:latin typeface="Arial" panose="020B0604020202020204" pitchFamily="34" charset="0"/>
                <a:cs typeface="Arial" panose="020B0604020202020204" pitchFamily="34" charset="0"/>
              </a:rPr>
              <a:t>Grundstücksanschlussleitung</a:t>
            </a:r>
          </a:p>
        </p:txBody>
      </p:sp>
      <p:sp>
        <p:nvSpPr>
          <p:cNvPr id="8" name="Textfeld 7"/>
          <p:cNvSpPr txBox="1"/>
          <p:nvPr/>
        </p:nvSpPr>
        <p:spPr>
          <a:xfrm>
            <a:off x="671851" y="3909492"/>
            <a:ext cx="4490998" cy="1492716"/>
          </a:xfrm>
          <a:prstGeom prst="rect">
            <a:avLst/>
          </a:prstGeom>
          <a:noFill/>
        </p:spPr>
        <p:txBody>
          <a:bodyPr wrap="square" rtlCol="0">
            <a:spAutoFit/>
          </a:bodyPr>
          <a:lstStyle/>
          <a:p>
            <a:pPr>
              <a:lnSpc>
                <a:spcPct val="200000"/>
              </a:lnSpc>
            </a:pPr>
            <a:r>
              <a:rPr lang="de-DE" sz="1400" b="1" dirty="0" smtClean="0">
                <a:solidFill>
                  <a:schemeClr val="bg1">
                    <a:lumMod val="75000"/>
                  </a:schemeClr>
                </a:solidFill>
                <a:latin typeface="Arial" panose="020B0604020202020204" pitchFamily="34" charset="0"/>
                <a:cs typeface="Arial" panose="020B0604020202020204" pitchFamily="34" charset="0"/>
              </a:rPr>
              <a:t>3.      Erläuterung Straßenbau</a:t>
            </a:r>
          </a:p>
          <a:p>
            <a:pPr marL="1200150" lvl="2" indent="-285750">
              <a:lnSpc>
                <a:spcPct val="150000"/>
              </a:lnSpc>
              <a:buFont typeface="Arial" panose="020B0604020202020204" pitchFamily="34" charset="0"/>
              <a:buChar char="•"/>
            </a:pPr>
            <a:r>
              <a:rPr lang="de-DE" sz="1400" dirty="0" smtClean="0">
                <a:solidFill>
                  <a:schemeClr val="bg1">
                    <a:lumMod val="75000"/>
                  </a:schemeClr>
                </a:solidFill>
                <a:latin typeface="Arial" panose="020B0604020202020204" pitchFamily="34" charset="0"/>
                <a:cs typeface="Arial" panose="020B0604020202020204" pitchFamily="34" charset="0"/>
              </a:rPr>
              <a:t>Bestand</a:t>
            </a:r>
          </a:p>
          <a:p>
            <a:pPr marL="1200150" lvl="2" indent="-285750">
              <a:lnSpc>
                <a:spcPct val="150000"/>
              </a:lnSpc>
              <a:buFont typeface="Arial" panose="020B0604020202020204" pitchFamily="34" charset="0"/>
              <a:buChar char="•"/>
            </a:pPr>
            <a:r>
              <a:rPr lang="de-DE" sz="1400" dirty="0" smtClean="0">
                <a:solidFill>
                  <a:schemeClr val="bg1">
                    <a:lumMod val="75000"/>
                  </a:schemeClr>
                </a:solidFill>
                <a:latin typeface="Arial" panose="020B0604020202020204" pitchFamily="34" charset="0"/>
                <a:cs typeface="Arial" panose="020B0604020202020204" pitchFamily="34" charset="0"/>
              </a:rPr>
              <a:t>Versorgungsleitungen</a:t>
            </a:r>
          </a:p>
          <a:p>
            <a:pPr marL="1200150" lvl="2" indent="-285750">
              <a:lnSpc>
                <a:spcPct val="150000"/>
              </a:lnSpc>
              <a:buFont typeface="Arial" panose="020B0604020202020204" pitchFamily="34" charset="0"/>
              <a:buChar char="•"/>
            </a:pPr>
            <a:r>
              <a:rPr lang="de-DE" sz="1400" dirty="0" smtClean="0">
                <a:solidFill>
                  <a:schemeClr val="bg1">
                    <a:lumMod val="75000"/>
                  </a:schemeClr>
                </a:solidFill>
                <a:latin typeface="Arial" panose="020B0604020202020204" pitchFamily="34" charset="0"/>
                <a:cs typeface="Arial" panose="020B0604020202020204" pitchFamily="34" charset="0"/>
              </a:rPr>
              <a:t>Neuplanung</a:t>
            </a:r>
          </a:p>
        </p:txBody>
      </p:sp>
      <p:sp>
        <p:nvSpPr>
          <p:cNvPr id="10" name="Textfeld 9"/>
          <p:cNvSpPr txBox="1"/>
          <p:nvPr/>
        </p:nvSpPr>
        <p:spPr>
          <a:xfrm>
            <a:off x="671851" y="1544971"/>
            <a:ext cx="3971867" cy="1169551"/>
          </a:xfrm>
          <a:prstGeom prst="rect">
            <a:avLst/>
          </a:prstGeom>
          <a:noFill/>
        </p:spPr>
        <p:txBody>
          <a:bodyPr wrap="square" rtlCol="0">
            <a:spAutoFit/>
          </a:bodyPr>
          <a:lstStyle/>
          <a:p>
            <a:pPr indent="-400050">
              <a:lnSpc>
                <a:spcPct val="200000"/>
              </a:lnSpc>
              <a:buFont typeface="+mj-lt"/>
              <a:buAutoNum type="romanUcPeriod"/>
            </a:pPr>
            <a:r>
              <a:rPr lang="de-DE" sz="1400" b="1" dirty="0">
                <a:solidFill>
                  <a:schemeClr val="bg1">
                    <a:lumMod val="75000"/>
                  </a:schemeClr>
                </a:solidFill>
                <a:latin typeface="Arial" panose="020B0604020202020204" pitchFamily="34" charset="0"/>
                <a:cs typeface="Arial" panose="020B0604020202020204" pitchFamily="34" charset="0"/>
              </a:rPr>
              <a:t> Festlegung der Straßenart</a:t>
            </a:r>
          </a:p>
          <a:p>
            <a:pPr marL="1200150" lvl="2" indent="-285750">
              <a:lnSpc>
                <a:spcPct val="150000"/>
              </a:lnSpc>
              <a:buFont typeface="Arial" panose="020B0604020202020204" pitchFamily="34" charset="0"/>
              <a:buChar char="•"/>
            </a:pPr>
            <a:r>
              <a:rPr lang="de-DE" sz="1400" dirty="0" smtClean="0">
                <a:solidFill>
                  <a:schemeClr val="bg1">
                    <a:lumMod val="75000"/>
                  </a:schemeClr>
                </a:solidFill>
                <a:latin typeface="Arial" panose="020B0604020202020204" pitchFamily="34" charset="0"/>
                <a:cs typeface="Arial" panose="020B0604020202020204" pitchFamily="34" charset="0"/>
              </a:rPr>
              <a:t>Anliegerstraße</a:t>
            </a:r>
          </a:p>
          <a:p>
            <a:pPr>
              <a:lnSpc>
                <a:spcPct val="150000"/>
              </a:lnSpc>
            </a:pPr>
            <a:r>
              <a:rPr lang="de-DE" sz="1400" b="1" dirty="0" smtClean="0">
                <a:solidFill>
                  <a:schemeClr val="bg1">
                    <a:lumMod val="75000"/>
                  </a:schemeClr>
                </a:solidFill>
                <a:latin typeface="Arial" panose="020B0604020202020204" pitchFamily="34" charset="0"/>
                <a:cs typeface="Arial" panose="020B0604020202020204" pitchFamily="34" charset="0"/>
              </a:rPr>
              <a:t>	</a:t>
            </a:r>
          </a:p>
        </p:txBody>
      </p:sp>
      <p:sp>
        <p:nvSpPr>
          <p:cNvPr id="11" name="Textfeld 10"/>
          <p:cNvSpPr txBox="1"/>
          <p:nvPr/>
        </p:nvSpPr>
        <p:spPr>
          <a:xfrm>
            <a:off x="671851" y="6029895"/>
            <a:ext cx="3600450" cy="461665"/>
          </a:xfrm>
          <a:prstGeom prst="rect">
            <a:avLst/>
          </a:prstGeom>
          <a:noFill/>
        </p:spPr>
        <p:txBody>
          <a:bodyPr wrap="square" rtlCol="0">
            <a:spAutoFit/>
          </a:bodyPr>
          <a:lstStyle/>
          <a:p>
            <a:r>
              <a:rPr lang="de-DE" sz="1400" b="1" dirty="0" smtClean="0">
                <a:solidFill>
                  <a:schemeClr val="bg1">
                    <a:lumMod val="75000"/>
                  </a:schemeClr>
                </a:solidFill>
                <a:latin typeface="Arial" panose="020B0604020202020204" pitchFamily="34" charset="0"/>
                <a:cs typeface="Arial" panose="020B0604020202020204" pitchFamily="34" charset="0"/>
              </a:rPr>
              <a:t>5.      Straßenausbaueiträge</a:t>
            </a:r>
          </a:p>
          <a:p>
            <a:endParaRPr lang="de-DE" sz="1000" b="1" dirty="0">
              <a:solidFill>
                <a:schemeClr val="bg1">
                  <a:lumMod val="75000"/>
                </a:schemeClr>
              </a:solidFill>
              <a:latin typeface="Arial" panose="020B0604020202020204" pitchFamily="34" charset="0"/>
              <a:cs typeface="Arial" panose="020B0604020202020204" pitchFamily="34" charset="0"/>
            </a:endParaRPr>
          </a:p>
        </p:txBody>
      </p:sp>
      <p:sp>
        <p:nvSpPr>
          <p:cNvPr id="12" name="Textfeld 11"/>
          <p:cNvSpPr txBox="1"/>
          <p:nvPr/>
        </p:nvSpPr>
        <p:spPr>
          <a:xfrm>
            <a:off x="671851" y="5505651"/>
            <a:ext cx="1978639" cy="461665"/>
          </a:xfrm>
          <a:prstGeom prst="rect">
            <a:avLst/>
          </a:prstGeom>
          <a:noFill/>
        </p:spPr>
        <p:txBody>
          <a:bodyPr wrap="square" rtlCol="0">
            <a:spAutoFit/>
          </a:bodyPr>
          <a:lstStyle/>
          <a:p>
            <a:r>
              <a:rPr lang="de-DE" sz="1400" b="1" dirty="0" smtClean="0">
                <a:solidFill>
                  <a:schemeClr val="bg1">
                    <a:lumMod val="75000"/>
                  </a:schemeClr>
                </a:solidFill>
                <a:latin typeface="Arial" panose="020B0604020202020204" pitchFamily="34" charset="0"/>
                <a:cs typeface="Arial" panose="020B0604020202020204" pitchFamily="34" charset="0"/>
              </a:rPr>
              <a:t>4.      Zeitschiene</a:t>
            </a:r>
          </a:p>
          <a:p>
            <a:endParaRPr lang="de-DE" sz="1000" b="1"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4708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3"/>
          <p:cNvSpPr txBox="1">
            <a:spLocks/>
          </p:cNvSpPr>
          <p:nvPr/>
        </p:nvSpPr>
        <p:spPr bwMode="auto">
          <a:xfrm>
            <a:off x="659082" y="471130"/>
            <a:ext cx="5548678" cy="923330"/>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4200">
                <a:solidFill>
                  <a:srgbClr val="000000"/>
                </a:solidFill>
                <a:latin typeface="Gill Sans" pitchFamily="1" charset="0"/>
                <a:ea typeface="ヒラギノ角ゴ ProN W3" pitchFamily="1" charset="-128"/>
                <a:sym typeface="Gill Sans" pitchFamily="1" charset="0"/>
              </a:defRPr>
            </a:lvl1pPr>
            <a:lvl2pPr marL="742950" indent="-285750" algn="ctr">
              <a:defRPr sz="4200">
                <a:solidFill>
                  <a:srgbClr val="000000"/>
                </a:solidFill>
                <a:latin typeface="Gill Sans" pitchFamily="1" charset="0"/>
                <a:ea typeface="ヒラギノ角ゴ ProN W3" pitchFamily="1" charset="-128"/>
                <a:sym typeface="Gill Sans" pitchFamily="1" charset="0"/>
              </a:defRPr>
            </a:lvl2pPr>
            <a:lvl3pPr marL="1143000" indent="-228600" algn="ctr">
              <a:defRPr sz="4200">
                <a:solidFill>
                  <a:srgbClr val="000000"/>
                </a:solidFill>
                <a:latin typeface="Gill Sans" pitchFamily="1" charset="0"/>
                <a:ea typeface="ヒラギノ角ゴ ProN W3" pitchFamily="1" charset="-128"/>
                <a:sym typeface="Gill Sans" pitchFamily="1" charset="0"/>
              </a:defRPr>
            </a:lvl3pPr>
            <a:lvl4pPr marL="1600200" indent="-228600" algn="ctr">
              <a:defRPr sz="4200">
                <a:solidFill>
                  <a:srgbClr val="000000"/>
                </a:solidFill>
                <a:latin typeface="Gill Sans" pitchFamily="1" charset="0"/>
                <a:ea typeface="ヒラギノ角ゴ ProN W3" pitchFamily="1" charset="-128"/>
                <a:sym typeface="Gill Sans" pitchFamily="1" charset="0"/>
              </a:defRPr>
            </a:lvl4pPr>
            <a:lvl5pPr marL="2057400" indent="-228600" algn="ctr">
              <a:defRPr sz="42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9pPr>
          </a:lstStyle>
          <a:p>
            <a:pPr algn="l" eaLnBrk="1" hangingPunct="1">
              <a:spcBef>
                <a:spcPct val="50000"/>
              </a:spcBef>
            </a:pPr>
            <a:r>
              <a:rPr lang="de-DE" altLang="de-DE" sz="2400" b="1" dirty="0">
                <a:solidFill>
                  <a:srgbClr val="E4761C"/>
                </a:solidFill>
                <a:latin typeface="Arial" panose="020B0604020202020204" pitchFamily="34" charset="0"/>
                <a:cs typeface="Arial" panose="020B0604020202020204" pitchFamily="34" charset="0"/>
              </a:rPr>
              <a:t>2</a:t>
            </a:r>
            <a:r>
              <a:rPr lang="de-DE" altLang="de-DE" sz="2400" b="1" dirty="0" smtClean="0">
                <a:solidFill>
                  <a:srgbClr val="E4761C"/>
                </a:solidFill>
                <a:latin typeface="Arial" panose="020B0604020202020204" pitchFamily="34" charset="0"/>
                <a:cs typeface="Arial" panose="020B0604020202020204" pitchFamily="34" charset="0"/>
              </a:rPr>
              <a:t>. Erläuterungen zum Kanalbau</a:t>
            </a:r>
          </a:p>
          <a:p>
            <a:pPr algn="l" eaLnBrk="1" hangingPunct="1">
              <a:spcBef>
                <a:spcPct val="50000"/>
              </a:spcBef>
            </a:pPr>
            <a:r>
              <a:rPr lang="de-DE" altLang="de-DE" sz="2000" b="1" dirty="0" smtClean="0">
                <a:solidFill>
                  <a:schemeClr val="accent1"/>
                </a:solidFill>
                <a:latin typeface="Arial" panose="020B0604020202020204" pitchFamily="34" charset="0"/>
                <a:cs typeface="Arial" panose="020B0604020202020204" pitchFamily="34" charset="0"/>
              </a:rPr>
              <a:t>Allgemeines</a:t>
            </a:r>
            <a:endParaRPr lang="de-DE" altLang="de-DE" sz="2000" b="1" dirty="0">
              <a:solidFill>
                <a:schemeClr val="accent1"/>
              </a:solidFill>
              <a:latin typeface="Arial" panose="020B0604020202020204" pitchFamily="34" charset="0"/>
              <a:cs typeface="Arial" panose="020B0604020202020204" pitchFamily="34" charset="0"/>
            </a:endParaRPr>
          </a:p>
        </p:txBody>
      </p:sp>
      <p:sp>
        <p:nvSpPr>
          <p:cNvPr id="5" name="Textfeld 4"/>
          <p:cNvSpPr txBox="1"/>
          <p:nvPr/>
        </p:nvSpPr>
        <p:spPr>
          <a:xfrm>
            <a:off x="659082" y="1623153"/>
            <a:ext cx="7552588" cy="5447645"/>
          </a:xfrm>
          <a:prstGeom prst="rect">
            <a:avLst/>
          </a:prstGeom>
          <a:noFill/>
        </p:spPr>
        <p:txBody>
          <a:bodyPr wrap="square" rtlCol="0">
            <a:spAutoFit/>
          </a:bodyPr>
          <a:lstStyle/>
          <a:p>
            <a:r>
              <a:rPr lang="de-DE" sz="1400" b="1" dirty="0" smtClean="0">
                <a:latin typeface="Arial" panose="020B0604020202020204" pitchFamily="34" charset="0"/>
                <a:cs typeface="Arial" panose="020B0604020202020204" pitchFamily="34" charset="0"/>
              </a:rPr>
              <a:t>Bauvertragliche Regelungen!</a:t>
            </a:r>
          </a:p>
          <a:p>
            <a:endParaRPr lang="de-DE" b="1" dirty="0"/>
          </a:p>
          <a:p>
            <a:endParaRPr lang="de-DE" b="1" dirty="0" smtClean="0"/>
          </a:p>
          <a:p>
            <a:pPr marL="285750" indent="-285750">
              <a:lnSpc>
                <a:spcPct val="250000"/>
              </a:lnSpc>
              <a:buFont typeface="Courier New" panose="02070309020205020404" pitchFamily="49" charset="0"/>
              <a:buChar char="o"/>
            </a:pPr>
            <a:r>
              <a:rPr lang="de-DE" sz="1400" dirty="0">
                <a:latin typeface="Arial" panose="020B0604020202020204" pitchFamily="34" charset="0"/>
                <a:cs typeface="Arial" panose="020B0604020202020204" pitchFamily="34" charset="0"/>
              </a:rPr>
              <a:t>Wöchentliche Baubesprechungen</a:t>
            </a:r>
          </a:p>
          <a:p>
            <a:pPr marL="285750" indent="-285750">
              <a:lnSpc>
                <a:spcPct val="250000"/>
              </a:lnSpc>
              <a:buFont typeface="Courier New" panose="02070309020205020404" pitchFamily="49" charset="0"/>
              <a:buChar char="o"/>
            </a:pPr>
            <a:r>
              <a:rPr lang="de-DE" sz="1400" dirty="0">
                <a:latin typeface="Arial" panose="020B0604020202020204" pitchFamily="34" charset="0"/>
                <a:cs typeface="Arial" panose="020B0604020202020204" pitchFamily="34" charset="0"/>
              </a:rPr>
              <a:t>Rettungswege müssen immer freigehalten werden!</a:t>
            </a:r>
          </a:p>
          <a:p>
            <a:pPr marL="285750" indent="-285750">
              <a:lnSpc>
                <a:spcPct val="250000"/>
              </a:lnSpc>
              <a:buFont typeface="Courier New" panose="02070309020205020404" pitchFamily="49" charset="0"/>
              <a:buChar char="o"/>
            </a:pPr>
            <a:r>
              <a:rPr lang="de-DE" sz="1400" dirty="0" smtClean="0">
                <a:latin typeface="Arial" panose="020B0604020202020204" pitchFamily="34" charset="0"/>
                <a:cs typeface="Arial" panose="020B0604020202020204" pitchFamily="34" charset="0"/>
              </a:rPr>
              <a:t>Bei Bedarf Sammelplatz für Abfallbehälter (Auftragnehmer)</a:t>
            </a:r>
          </a:p>
          <a:p>
            <a:pPr marL="285750" indent="-285750">
              <a:lnSpc>
                <a:spcPct val="250000"/>
              </a:lnSpc>
              <a:buFont typeface="Courier New" panose="02070309020205020404" pitchFamily="49" charset="0"/>
              <a:buChar char="o"/>
            </a:pPr>
            <a:r>
              <a:rPr lang="de-DE" sz="1400" dirty="0">
                <a:latin typeface="Arial" panose="020B0604020202020204" pitchFamily="34" charset="0"/>
                <a:cs typeface="Arial" panose="020B0604020202020204" pitchFamily="34" charset="0"/>
              </a:rPr>
              <a:t>Zugänge zu den Grundstücken müssen möglichst </a:t>
            </a:r>
            <a:r>
              <a:rPr lang="de-DE" sz="1400" dirty="0" smtClean="0">
                <a:latin typeface="Arial" panose="020B0604020202020204" pitchFamily="34" charset="0"/>
                <a:cs typeface="Arial" panose="020B0604020202020204" pitchFamily="34" charset="0"/>
              </a:rPr>
              <a:t>Aufrecht </a:t>
            </a:r>
            <a:r>
              <a:rPr lang="de-DE" sz="1400" dirty="0">
                <a:latin typeface="Arial" panose="020B0604020202020204" pitchFamily="34" charset="0"/>
                <a:cs typeface="Arial" panose="020B0604020202020204" pitchFamily="34" charset="0"/>
              </a:rPr>
              <a:t>erhalten bleiben</a:t>
            </a:r>
          </a:p>
          <a:p>
            <a:pPr marL="285750" indent="-285750">
              <a:lnSpc>
                <a:spcPct val="250000"/>
              </a:lnSpc>
              <a:buFont typeface="Courier New" panose="02070309020205020404" pitchFamily="49" charset="0"/>
              <a:buChar char="o"/>
            </a:pPr>
            <a:r>
              <a:rPr lang="de-DE" sz="1400" dirty="0">
                <a:latin typeface="Arial" panose="020B0604020202020204" pitchFamily="34" charset="0"/>
                <a:cs typeface="Arial" panose="020B0604020202020204" pitchFamily="34" charset="0"/>
              </a:rPr>
              <a:t>Private Anliegen (z.B. Öllieferung, Umzug, Umbau etc.) frühzeitig </a:t>
            </a:r>
            <a:r>
              <a:rPr lang="de-DE" sz="1400" dirty="0" smtClean="0">
                <a:latin typeface="Arial" panose="020B0604020202020204" pitchFamily="34" charset="0"/>
                <a:cs typeface="Arial" panose="020B0604020202020204" pitchFamily="34" charset="0"/>
              </a:rPr>
              <a:t>abstimmen</a:t>
            </a:r>
            <a:endParaRPr lang="de-DE" sz="1400" dirty="0">
              <a:latin typeface="Arial" panose="020B0604020202020204" pitchFamily="34" charset="0"/>
              <a:cs typeface="Arial" panose="020B0604020202020204" pitchFamily="34" charset="0"/>
            </a:endParaRPr>
          </a:p>
          <a:p>
            <a:pPr marL="285750" indent="-285750">
              <a:lnSpc>
                <a:spcPct val="250000"/>
              </a:lnSpc>
              <a:buFont typeface="Courier New" panose="02070309020205020404" pitchFamily="49" charset="0"/>
              <a:buChar char="o"/>
            </a:pPr>
            <a:r>
              <a:rPr lang="de-DE" sz="1400" dirty="0" smtClean="0">
                <a:latin typeface="Arial" panose="020B0604020202020204" pitchFamily="34" charset="0"/>
                <a:cs typeface="Arial" panose="020B0604020202020204" pitchFamily="34" charset="0"/>
              </a:rPr>
              <a:t>Verkehrssicherungspflicht liegt während der Bauphase beim Auftragnehmer</a:t>
            </a:r>
          </a:p>
          <a:p>
            <a:pPr marL="285750" indent="-285750">
              <a:lnSpc>
                <a:spcPct val="150000"/>
              </a:lnSpc>
              <a:buFont typeface="Courier New" panose="02070309020205020404" pitchFamily="49" charset="0"/>
              <a:buChar char="o"/>
            </a:pPr>
            <a:endParaRPr lang="de-DE" sz="1400" dirty="0">
              <a:latin typeface="Arial" panose="020B0604020202020204" pitchFamily="34" charset="0"/>
              <a:cs typeface="Arial" panose="020B0604020202020204" pitchFamily="34" charset="0"/>
            </a:endParaRPr>
          </a:p>
          <a:p>
            <a:pPr marL="285750" indent="-285750">
              <a:lnSpc>
                <a:spcPct val="150000"/>
              </a:lnSpc>
              <a:buFont typeface="Courier New" panose="02070309020205020404" pitchFamily="49" charset="0"/>
              <a:buChar char="o"/>
            </a:pPr>
            <a:endParaRPr lang="de-DE" sz="1400" dirty="0" smtClean="0">
              <a:latin typeface="Arial" panose="020B0604020202020204" pitchFamily="34" charset="0"/>
              <a:cs typeface="Arial" panose="020B0604020202020204" pitchFamily="34" charset="0"/>
            </a:endParaRPr>
          </a:p>
          <a:p>
            <a:pPr marL="285750" indent="-285750">
              <a:lnSpc>
                <a:spcPct val="150000"/>
              </a:lnSpc>
              <a:buFont typeface="Courier New" panose="02070309020205020404" pitchFamily="49" charset="0"/>
              <a:buChar char="o"/>
            </a:pPr>
            <a:endParaRPr lang="de-DE" sz="1400" dirty="0">
              <a:latin typeface="Arial" panose="020B0604020202020204" pitchFamily="34" charset="0"/>
              <a:cs typeface="Arial" panose="020B0604020202020204" pitchFamily="34" charset="0"/>
            </a:endParaRPr>
          </a:p>
          <a:p>
            <a:pPr marL="285750" indent="-285750">
              <a:lnSpc>
                <a:spcPct val="150000"/>
              </a:lnSpc>
              <a:buFont typeface="Courier New" panose="02070309020205020404" pitchFamily="49" charset="0"/>
              <a:buChar char="o"/>
            </a:pPr>
            <a:endParaRPr lang="de-DE" sz="1400" dirty="0">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4"/>
          <a:stretch>
            <a:fillRect/>
          </a:stretch>
        </p:blipFill>
        <p:spPr>
          <a:xfrm rot="1119791">
            <a:off x="5903643" y="2158882"/>
            <a:ext cx="2813295" cy="1403746"/>
          </a:xfrm>
          <a:prstGeom prst="rect">
            <a:avLst/>
          </a:prstGeom>
        </p:spPr>
      </p:pic>
    </p:spTree>
    <p:extLst>
      <p:ext uri="{BB962C8B-B14F-4D97-AF65-F5344CB8AC3E}">
        <p14:creationId xmlns:p14="http://schemas.microsoft.com/office/powerpoint/2010/main" val="1487488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3"/>
          <p:cNvSpPr txBox="1">
            <a:spLocks/>
          </p:cNvSpPr>
          <p:nvPr/>
        </p:nvSpPr>
        <p:spPr bwMode="auto">
          <a:xfrm>
            <a:off x="659082" y="471130"/>
            <a:ext cx="5548678" cy="923330"/>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4200">
                <a:solidFill>
                  <a:srgbClr val="000000"/>
                </a:solidFill>
                <a:latin typeface="Gill Sans" pitchFamily="1" charset="0"/>
                <a:ea typeface="ヒラギノ角ゴ ProN W3" pitchFamily="1" charset="-128"/>
                <a:sym typeface="Gill Sans" pitchFamily="1" charset="0"/>
              </a:defRPr>
            </a:lvl1pPr>
            <a:lvl2pPr marL="742950" indent="-285750" algn="ctr">
              <a:defRPr sz="4200">
                <a:solidFill>
                  <a:srgbClr val="000000"/>
                </a:solidFill>
                <a:latin typeface="Gill Sans" pitchFamily="1" charset="0"/>
                <a:ea typeface="ヒラギノ角ゴ ProN W3" pitchFamily="1" charset="-128"/>
                <a:sym typeface="Gill Sans" pitchFamily="1" charset="0"/>
              </a:defRPr>
            </a:lvl2pPr>
            <a:lvl3pPr marL="1143000" indent="-228600" algn="ctr">
              <a:defRPr sz="4200">
                <a:solidFill>
                  <a:srgbClr val="000000"/>
                </a:solidFill>
                <a:latin typeface="Gill Sans" pitchFamily="1" charset="0"/>
                <a:ea typeface="ヒラギノ角ゴ ProN W3" pitchFamily="1" charset="-128"/>
                <a:sym typeface="Gill Sans" pitchFamily="1" charset="0"/>
              </a:defRPr>
            </a:lvl3pPr>
            <a:lvl4pPr marL="1600200" indent="-228600" algn="ctr">
              <a:defRPr sz="4200">
                <a:solidFill>
                  <a:srgbClr val="000000"/>
                </a:solidFill>
                <a:latin typeface="Gill Sans" pitchFamily="1" charset="0"/>
                <a:ea typeface="ヒラギノ角ゴ ProN W3" pitchFamily="1" charset="-128"/>
                <a:sym typeface="Gill Sans" pitchFamily="1" charset="0"/>
              </a:defRPr>
            </a:lvl4pPr>
            <a:lvl5pPr marL="2057400" indent="-228600" algn="ctr">
              <a:defRPr sz="42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9pPr>
          </a:lstStyle>
          <a:p>
            <a:pPr algn="l" eaLnBrk="1" hangingPunct="1">
              <a:spcBef>
                <a:spcPct val="50000"/>
              </a:spcBef>
            </a:pPr>
            <a:r>
              <a:rPr lang="de-DE" altLang="de-DE" sz="2400" b="1" dirty="0">
                <a:solidFill>
                  <a:srgbClr val="E4761C"/>
                </a:solidFill>
                <a:latin typeface="Arial" panose="020B0604020202020204" pitchFamily="34" charset="0"/>
                <a:cs typeface="Arial" panose="020B0604020202020204" pitchFamily="34" charset="0"/>
              </a:rPr>
              <a:t>2</a:t>
            </a:r>
            <a:r>
              <a:rPr lang="de-DE" altLang="de-DE" sz="2400" b="1" dirty="0" smtClean="0">
                <a:solidFill>
                  <a:srgbClr val="E4761C"/>
                </a:solidFill>
                <a:latin typeface="Arial" panose="020B0604020202020204" pitchFamily="34" charset="0"/>
                <a:cs typeface="Arial" panose="020B0604020202020204" pitchFamily="34" charset="0"/>
              </a:rPr>
              <a:t>. Erläuterungen zum Kanalbau</a:t>
            </a:r>
          </a:p>
          <a:p>
            <a:pPr algn="l" eaLnBrk="1" hangingPunct="1">
              <a:spcBef>
                <a:spcPct val="50000"/>
              </a:spcBef>
            </a:pPr>
            <a:r>
              <a:rPr lang="de-DE" altLang="de-DE" sz="2000" b="1" dirty="0" smtClean="0">
                <a:solidFill>
                  <a:schemeClr val="accent1"/>
                </a:solidFill>
                <a:latin typeface="Arial" panose="020B0604020202020204" pitchFamily="34" charset="0"/>
                <a:cs typeface="Arial" panose="020B0604020202020204" pitchFamily="34" charset="0"/>
              </a:rPr>
              <a:t>Allgemeines</a:t>
            </a:r>
            <a:endParaRPr lang="de-DE" altLang="de-DE" sz="2000" b="1" dirty="0">
              <a:solidFill>
                <a:schemeClr val="accent1"/>
              </a:solidFill>
              <a:latin typeface="Arial" panose="020B0604020202020204" pitchFamily="34" charset="0"/>
              <a:cs typeface="Arial" panose="020B0604020202020204" pitchFamily="34" charset="0"/>
            </a:endParaRPr>
          </a:p>
        </p:txBody>
      </p:sp>
      <p:sp>
        <p:nvSpPr>
          <p:cNvPr id="4" name="Rechteck 3"/>
          <p:cNvSpPr/>
          <p:nvPr/>
        </p:nvSpPr>
        <p:spPr>
          <a:xfrm>
            <a:off x="659082" y="4662013"/>
            <a:ext cx="7938072" cy="1477328"/>
          </a:xfrm>
          <a:prstGeom prst="rect">
            <a:avLst/>
          </a:prstGeom>
        </p:spPr>
        <p:txBody>
          <a:bodyPr wrap="square">
            <a:spAutoFit/>
          </a:bodyPr>
          <a:lstStyle/>
          <a:p>
            <a:pPr>
              <a:lnSpc>
                <a:spcPct val="150000"/>
              </a:lnSpc>
            </a:pPr>
            <a:r>
              <a:rPr lang="de-DE" sz="1200" dirty="0" smtClean="0">
                <a:latin typeface="Arial" panose="020B0604020202020204" pitchFamily="34" charset="0"/>
                <a:cs typeface="Arial" panose="020B0604020202020204" pitchFamily="34" charset="0"/>
              </a:rPr>
              <a:t>Zur Erfassung und Dokumentation der Ist-Zustandes ist es </a:t>
            </a:r>
            <a:r>
              <a:rPr lang="de-DE" sz="1200" b="1" dirty="0" smtClean="0">
                <a:solidFill>
                  <a:schemeClr val="accent2"/>
                </a:solidFill>
                <a:latin typeface="Arial" panose="020B0604020202020204" pitchFamily="34" charset="0"/>
                <a:cs typeface="Arial" panose="020B0604020202020204" pitchFamily="34" charset="0"/>
              </a:rPr>
              <a:t>empfehlenswert</a:t>
            </a:r>
            <a:r>
              <a:rPr lang="de-DE" sz="1200" dirty="0" smtClean="0">
                <a:latin typeface="Arial" panose="020B0604020202020204" pitchFamily="34" charset="0"/>
                <a:cs typeface="Arial" panose="020B0604020202020204" pitchFamily="34" charset="0"/>
              </a:rPr>
              <a:t>, </a:t>
            </a:r>
          </a:p>
          <a:p>
            <a:pPr>
              <a:lnSpc>
                <a:spcPct val="150000"/>
              </a:lnSpc>
            </a:pPr>
            <a:r>
              <a:rPr lang="de-DE" sz="1200" dirty="0" smtClean="0">
                <a:latin typeface="Arial" panose="020B0604020202020204" pitchFamily="34" charset="0"/>
                <a:cs typeface="Arial" panose="020B0604020202020204" pitchFamily="34" charset="0"/>
              </a:rPr>
              <a:t>dem Gutachter Zutritt zum Grundstück zu gewähren. Erfasst werden: </a:t>
            </a:r>
          </a:p>
          <a:p>
            <a:pPr marL="285750" indent="-285750">
              <a:lnSpc>
                <a:spcPct val="150000"/>
              </a:lnSpc>
              <a:buFont typeface="Courier New" panose="02070309020205020404" pitchFamily="49" charset="0"/>
              <a:buChar char="o"/>
            </a:pPr>
            <a:r>
              <a:rPr lang="de-DE" sz="1200" dirty="0" smtClean="0">
                <a:latin typeface="Arial" panose="020B0604020202020204" pitchFamily="34" charset="0"/>
                <a:cs typeface="Arial" panose="020B0604020202020204" pitchFamily="34" charset="0"/>
              </a:rPr>
              <a:t>Einfriedungen</a:t>
            </a:r>
          </a:p>
          <a:p>
            <a:pPr marL="285750" indent="-285750">
              <a:lnSpc>
                <a:spcPct val="150000"/>
              </a:lnSpc>
              <a:buFont typeface="Courier New" panose="02070309020205020404" pitchFamily="49" charset="0"/>
              <a:buChar char="o"/>
            </a:pPr>
            <a:r>
              <a:rPr lang="de-DE" sz="1200" dirty="0" smtClean="0">
                <a:latin typeface="Arial" panose="020B0604020202020204" pitchFamily="34" charset="0"/>
                <a:cs typeface="Arial" panose="020B0604020202020204" pitchFamily="34" charset="0"/>
              </a:rPr>
              <a:t>Gebäudesubstanz </a:t>
            </a:r>
            <a:r>
              <a:rPr lang="de-DE" sz="1200" dirty="0">
                <a:latin typeface="Arial" panose="020B0604020202020204" pitchFamily="34" charset="0"/>
                <a:cs typeface="Arial" panose="020B0604020202020204" pitchFamily="34" charset="0"/>
              </a:rPr>
              <a:t>(Außen)</a:t>
            </a:r>
          </a:p>
          <a:p>
            <a:pPr marL="171450" indent="-171450">
              <a:lnSpc>
                <a:spcPct val="150000"/>
              </a:lnSpc>
              <a:buFont typeface="Courier New" panose="02070309020205020404" pitchFamily="49" charset="0"/>
              <a:buChar char="o"/>
            </a:pPr>
            <a:r>
              <a:rPr lang="de-DE" sz="1200" dirty="0">
                <a:latin typeface="Arial" panose="020B0604020202020204" pitchFamily="34" charset="0"/>
                <a:cs typeface="Arial" panose="020B0604020202020204" pitchFamily="34" charset="0"/>
              </a:rPr>
              <a:t> </a:t>
            </a:r>
            <a:r>
              <a:rPr lang="de-DE" sz="1200" dirty="0" smtClean="0">
                <a:latin typeface="Arial" panose="020B0604020202020204" pitchFamily="34" charset="0"/>
                <a:cs typeface="Arial" panose="020B0604020202020204" pitchFamily="34" charset="0"/>
              </a:rPr>
              <a:t>  Gebäudesubstanz </a:t>
            </a:r>
            <a:r>
              <a:rPr lang="de-DE" sz="1200" dirty="0">
                <a:latin typeface="Arial" panose="020B0604020202020204" pitchFamily="34" charset="0"/>
                <a:cs typeface="Arial" panose="020B0604020202020204" pitchFamily="34" charset="0"/>
              </a:rPr>
              <a:t>(Innen) </a:t>
            </a:r>
          </a:p>
        </p:txBody>
      </p:sp>
      <p:sp>
        <p:nvSpPr>
          <p:cNvPr id="6" name="Textfeld 5"/>
          <p:cNvSpPr txBox="1"/>
          <p:nvPr/>
        </p:nvSpPr>
        <p:spPr>
          <a:xfrm>
            <a:off x="659082" y="1586753"/>
            <a:ext cx="3600088" cy="369332"/>
          </a:xfrm>
          <a:prstGeom prst="rect">
            <a:avLst/>
          </a:prstGeom>
          <a:noFill/>
        </p:spPr>
        <p:txBody>
          <a:bodyPr wrap="none" rtlCol="0">
            <a:spAutoFit/>
          </a:bodyPr>
          <a:lstStyle/>
          <a:p>
            <a:r>
              <a:rPr lang="de-DE" b="1" dirty="0" smtClean="0">
                <a:latin typeface="Arial" panose="020B0604020202020204" pitchFamily="34" charset="0"/>
                <a:cs typeface="Arial" panose="020B0604020202020204" pitchFamily="34" charset="0"/>
              </a:rPr>
              <a:t>Beweissicherung !   -   Warum?</a:t>
            </a:r>
          </a:p>
        </p:txBody>
      </p:sp>
      <p:pic>
        <p:nvPicPr>
          <p:cNvPr id="8" name="Grafik 7"/>
          <p:cNvPicPr>
            <a:picLocks noChangeAspect="1"/>
          </p:cNvPicPr>
          <p:nvPr/>
        </p:nvPicPr>
        <p:blipFill>
          <a:blip r:embed="rId4"/>
          <a:stretch>
            <a:fillRect/>
          </a:stretch>
        </p:blipFill>
        <p:spPr>
          <a:xfrm rot="660761">
            <a:off x="6111544" y="3991205"/>
            <a:ext cx="2584770" cy="1918926"/>
          </a:xfrm>
          <a:prstGeom prst="rect">
            <a:avLst/>
          </a:prstGeom>
          <a:ln>
            <a:noFill/>
          </a:ln>
          <a:effectLst>
            <a:outerShdw blurRad="292100" dist="139700" dir="2700000" algn="tl" rotWithShape="0">
              <a:srgbClr val="333333">
                <a:alpha val="65000"/>
              </a:srgbClr>
            </a:outerShdw>
          </a:effectLst>
        </p:spPr>
      </p:pic>
      <p:sp>
        <p:nvSpPr>
          <p:cNvPr id="11" name="Rechteck 10"/>
          <p:cNvSpPr/>
          <p:nvPr/>
        </p:nvSpPr>
        <p:spPr>
          <a:xfrm>
            <a:off x="659082" y="3078723"/>
            <a:ext cx="8351086" cy="1569660"/>
          </a:xfrm>
          <a:prstGeom prst="rect">
            <a:avLst/>
          </a:prstGeom>
        </p:spPr>
        <p:txBody>
          <a:bodyPr wrap="square">
            <a:spAutoFit/>
          </a:bodyPr>
          <a:lstStyle/>
          <a:p>
            <a:r>
              <a:rPr lang="de-DE" sz="1200" b="1" dirty="0" smtClean="0">
                <a:solidFill>
                  <a:schemeClr val="accent2"/>
                </a:solidFill>
                <a:latin typeface="Arial" panose="020B0604020202020204" pitchFamily="34" charset="0"/>
              </a:rPr>
              <a:t>…deshalb gibt es u.a. folgende Gründe für die Durchführung einer Beweissicherung:</a:t>
            </a:r>
          </a:p>
          <a:p>
            <a:pPr marL="285750" indent="-285750">
              <a:buFont typeface="Courier New" panose="02070309020205020404" pitchFamily="49" charset="0"/>
              <a:buChar char="o"/>
            </a:pPr>
            <a:endParaRPr lang="de-DE" sz="1200" dirty="0">
              <a:solidFill>
                <a:srgbClr val="000000"/>
              </a:solidFill>
              <a:latin typeface="Arial" panose="020B0604020202020204" pitchFamily="34" charset="0"/>
            </a:endParaRPr>
          </a:p>
          <a:p>
            <a:pPr marL="285750" indent="-285750">
              <a:buFont typeface="Courier New" panose="02070309020205020404" pitchFamily="49" charset="0"/>
              <a:buChar char="o"/>
            </a:pPr>
            <a:r>
              <a:rPr lang="de-DE" sz="1200" dirty="0" smtClean="0">
                <a:solidFill>
                  <a:srgbClr val="000000"/>
                </a:solidFill>
                <a:latin typeface="Arial" panose="020B0604020202020204" pitchFamily="34" charset="0"/>
              </a:rPr>
              <a:t>Beweissicherung </a:t>
            </a:r>
            <a:r>
              <a:rPr lang="de-DE" sz="1200" dirty="0">
                <a:solidFill>
                  <a:srgbClr val="000000"/>
                </a:solidFill>
                <a:latin typeface="Arial" panose="020B0604020202020204" pitchFamily="34" charset="0"/>
              </a:rPr>
              <a:t>schafft </a:t>
            </a:r>
            <a:r>
              <a:rPr lang="de-DE" sz="1200" dirty="0" smtClean="0">
                <a:solidFill>
                  <a:srgbClr val="000000"/>
                </a:solidFill>
                <a:latin typeface="Arial" panose="020B0604020202020204" pitchFamily="34" charset="0"/>
              </a:rPr>
              <a:t>Rechtssicherheit!</a:t>
            </a:r>
          </a:p>
          <a:p>
            <a:pPr marL="285750" indent="-285750">
              <a:buFont typeface="Courier New" panose="02070309020205020404" pitchFamily="49" charset="0"/>
              <a:buChar char="o"/>
            </a:pPr>
            <a:endParaRPr lang="de-DE" sz="1200" dirty="0">
              <a:solidFill>
                <a:srgbClr val="000000"/>
              </a:solidFill>
              <a:latin typeface="Arial" panose="020B0604020202020204" pitchFamily="34" charset="0"/>
            </a:endParaRPr>
          </a:p>
          <a:p>
            <a:pPr marL="285750" indent="-285750">
              <a:buFont typeface="Courier New" panose="02070309020205020404" pitchFamily="49" charset="0"/>
              <a:buChar char="o"/>
            </a:pPr>
            <a:r>
              <a:rPr lang="de-DE" sz="1200" dirty="0" smtClean="0">
                <a:solidFill>
                  <a:srgbClr val="000000"/>
                </a:solidFill>
                <a:latin typeface="Arial" panose="020B0604020202020204" pitchFamily="34" charset="0"/>
              </a:rPr>
              <a:t>Beweissicherung </a:t>
            </a:r>
            <a:r>
              <a:rPr lang="de-DE" sz="1200" dirty="0">
                <a:solidFill>
                  <a:srgbClr val="000000"/>
                </a:solidFill>
                <a:latin typeface="Arial" panose="020B0604020202020204" pitchFamily="34" charset="0"/>
              </a:rPr>
              <a:t>spart Ärger und </a:t>
            </a:r>
            <a:r>
              <a:rPr lang="de-DE" sz="1200" dirty="0" smtClean="0">
                <a:solidFill>
                  <a:srgbClr val="000000"/>
                </a:solidFill>
                <a:latin typeface="Arial" panose="020B0604020202020204" pitchFamily="34" charset="0"/>
              </a:rPr>
              <a:t>Kosten!</a:t>
            </a:r>
          </a:p>
          <a:p>
            <a:pPr marL="285750" indent="-285750">
              <a:buFont typeface="Courier New" panose="02070309020205020404" pitchFamily="49" charset="0"/>
              <a:buChar char="o"/>
            </a:pPr>
            <a:endParaRPr lang="de-DE" sz="1200" dirty="0">
              <a:solidFill>
                <a:srgbClr val="000000"/>
              </a:solidFill>
              <a:latin typeface="Arial" panose="020B0604020202020204" pitchFamily="34" charset="0"/>
            </a:endParaRPr>
          </a:p>
          <a:p>
            <a:pPr marL="285750" indent="-285750">
              <a:buFont typeface="Courier New" panose="02070309020205020404" pitchFamily="49" charset="0"/>
              <a:buChar char="o"/>
            </a:pPr>
            <a:r>
              <a:rPr lang="de-DE" sz="1200" dirty="0" smtClean="0">
                <a:solidFill>
                  <a:srgbClr val="000000"/>
                </a:solidFill>
                <a:latin typeface="Arial" panose="020B0604020202020204" pitchFamily="34" charset="0"/>
              </a:rPr>
              <a:t>Beweissicherung ermöglicht Schadensminimierung durch Früherkennung!</a:t>
            </a:r>
            <a:r>
              <a:rPr lang="de-DE" sz="1200" dirty="0">
                <a:solidFill>
                  <a:srgbClr val="000000"/>
                </a:solidFill>
                <a:latin typeface="Arial" panose="020B0604020202020204" pitchFamily="34" charset="0"/>
              </a:rPr>
              <a:t/>
            </a:r>
            <a:br>
              <a:rPr lang="de-DE" sz="1200" dirty="0">
                <a:solidFill>
                  <a:srgbClr val="000000"/>
                </a:solidFill>
                <a:latin typeface="Arial" panose="020B0604020202020204" pitchFamily="34" charset="0"/>
              </a:rPr>
            </a:br>
            <a:endParaRPr lang="de-DE" sz="1200" dirty="0"/>
          </a:p>
        </p:txBody>
      </p:sp>
      <p:sp>
        <p:nvSpPr>
          <p:cNvPr id="12" name="Rechteck 11"/>
          <p:cNvSpPr/>
          <p:nvPr/>
        </p:nvSpPr>
        <p:spPr>
          <a:xfrm>
            <a:off x="659082" y="2040631"/>
            <a:ext cx="8386306" cy="923330"/>
          </a:xfrm>
          <a:prstGeom prst="rect">
            <a:avLst/>
          </a:prstGeom>
        </p:spPr>
        <p:txBody>
          <a:bodyPr wrap="square">
            <a:spAutoFit/>
          </a:bodyPr>
          <a:lstStyle/>
          <a:p>
            <a:pPr>
              <a:lnSpc>
                <a:spcPct val="150000"/>
              </a:lnSpc>
            </a:pPr>
            <a:r>
              <a:rPr lang="de-DE" sz="1200" dirty="0">
                <a:solidFill>
                  <a:srgbClr val="000000"/>
                </a:solidFill>
                <a:latin typeface="Arial" panose="020B0604020202020204" pitchFamily="34" charset="0"/>
              </a:rPr>
              <a:t>Bei Bauvorhaben kann - trotz hoher ingenieurtechnischer Kompetenz, handwerklichem Können und langjähriger Erfahrung aller Beteiligten - das Risiko nicht ausgeschlossen werden, </a:t>
            </a:r>
            <a:r>
              <a:rPr lang="de-DE" sz="1200" dirty="0" smtClean="0">
                <a:solidFill>
                  <a:srgbClr val="000000"/>
                </a:solidFill>
                <a:latin typeface="Arial" panose="020B0604020202020204" pitchFamily="34" charset="0"/>
              </a:rPr>
              <a:t>dass </a:t>
            </a:r>
            <a:r>
              <a:rPr lang="de-DE" sz="1200" dirty="0">
                <a:solidFill>
                  <a:srgbClr val="000000"/>
                </a:solidFill>
                <a:latin typeface="Arial" panose="020B0604020202020204" pitchFamily="34" charset="0"/>
              </a:rPr>
              <a:t>schädigende Einwirkungen auf die Nachbarbebauung bzw. auf die Umwelt eintreten.</a:t>
            </a:r>
            <a:endParaRPr lang="de-DE" sz="1200" dirty="0"/>
          </a:p>
        </p:txBody>
      </p:sp>
    </p:spTree>
    <p:extLst>
      <p:ext uri="{BB962C8B-B14F-4D97-AF65-F5344CB8AC3E}">
        <p14:creationId xmlns:p14="http://schemas.microsoft.com/office/powerpoint/2010/main" val="1129321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3"/>
          <p:cNvSpPr txBox="1">
            <a:spLocks/>
          </p:cNvSpPr>
          <p:nvPr/>
        </p:nvSpPr>
        <p:spPr bwMode="auto">
          <a:xfrm>
            <a:off x="659082" y="471130"/>
            <a:ext cx="5548678" cy="923330"/>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4200">
                <a:solidFill>
                  <a:srgbClr val="000000"/>
                </a:solidFill>
                <a:latin typeface="Gill Sans" pitchFamily="1" charset="0"/>
                <a:ea typeface="ヒラギノ角ゴ ProN W3" pitchFamily="1" charset="-128"/>
                <a:sym typeface="Gill Sans" pitchFamily="1" charset="0"/>
              </a:defRPr>
            </a:lvl1pPr>
            <a:lvl2pPr marL="742950" indent="-285750" algn="ctr">
              <a:defRPr sz="4200">
                <a:solidFill>
                  <a:srgbClr val="000000"/>
                </a:solidFill>
                <a:latin typeface="Gill Sans" pitchFamily="1" charset="0"/>
                <a:ea typeface="ヒラギノ角ゴ ProN W3" pitchFamily="1" charset="-128"/>
                <a:sym typeface="Gill Sans" pitchFamily="1" charset="0"/>
              </a:defRPr>
            </a:lvl2pPr>
            <a:lvl3pPr marL="1143000" indent="-228600" algn="ctr">
              <a:defRPr sz="4200">
                <a:solidFill>
                  <a:srgbClr val="000000"/>
                </a:solidFill>
                <a:latin typeface="Gill Sans" pitchFamily="1" charset="0"/>
                <a:ea typeface="ヒラギノ角ゴ ProN W3" pitchFamily="1" charset="-128"/>
                <a:sym typeface="Gill Sans" pitchFamily="1" charset="0"/>
              </a:defRPr>
            </a:lvl3pPr>
            <a:lvl4pPr marL="1600200" indent="-228600" algn="ctr">
              <a:defRPr sz="4200">
                <a:solidFill>
                  <a:srgbClr val="000000"/>
                </a:solidFill>
                <a:latin typeface="Gill Sans" pitchFamily="1" charset="0"/>
                <a:ea typeface="ヒラギノ角ゴ ProN W3" pitchFamily="1" charset="-128"/>
                <a:sym typeface="Gill Sans" pitchFamily="1" charset="0"/>
              </a:defRPr>
            </a:lvl4pPr>
            <a:lvl5pPr marL="2057400" indent="-228600" algn="ctr">
              <a:defRPr sz="42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9pPr>
          </a:lstStyle>
          <a:p>
            <a:pPr algn="l" eaLnBrk="1" hangingPunct="1">
              <a:spcBef>
                <a:spcPct val="50000"/>
              </a:spcBef>
            </a:pPr>
            <a:r>
              <a:rPr lang="de-DE" altLang="de-DE" sz="2400" b="1" dirty="0">
                <a:solidFill>
                  <a:srgbClr val="E4761C"/>
                </a:solidFill>
                <a:latin typeface="Arial" panose="020B0604020202020204" pitchFamily="34" charset="0"/>
                <a:cs typeface="Arial" panose="020B0604020202020204" pitchFamily="34" charset="0"/>
              </a:rPr>
              <a:t>2</a:t>
            </a:r>
            <a:r>
              <a:rPr lang="de-DE" altLang="de-DE" sz="2400" b="1" dirty="0" smtClean="0">
                <a:solidFill>
                  <a:srgbClr val="E4761C"/>
                </a:solidFill>
                <a:latin typeface="Arial" panose="020B0604020202020204" pitchFamily="34" charset="0"/>
                <a:cs typeface="Arial" panose="020B0604020202020204" pitchFamily="34" charset="0"/>
              </a:rPr>
              <a:t>. Erläuterungen zum Kanalbau</a:t>
            </a:r>
          </a:p>
          <a:p>
            <a:pPr algn="l" eaLnBrk="1" hangingPunct="1">
              <a:spcBef>
                <a:spcPct val="50000"/>
              </a:spcBef>
            </a:pPr>
            <a:r>
              <a:rPr lang="de-DE" altLang="de-DE" sz="2000" b="1" dirty="0" smtClean="0">
                <a:solidFill>
                  <a:schemeClr val="accent1"/>
                </a:solidFill>
                <a:latin typeface="Arial" panose="020B0604020202020204" pitchFamily="34" charset="0"/>
                <a:cs typeface="Arial" panose="020B0604020202020204" pitchFamily="34" charset="0"/>
              </a:rPr>
              <a:t>Bestand</a:t>
            </a:r>
            <a:endParaRPr lang="de-DE" altLang="de-DE" sz="2000" b="1" dirty="0">
              <a:solidFill>
                <a:schemeClr val="accent1"/>
              </a:solidFill>
              <a:latin typeface="Arial" panose="020B0604020202020204" pitchFamily="34" charset="0"/>
              <a:cs typeface="Arial" panose="020B0604020202020204" pitchFamily="34" charset="0"/>
            </a:endParaRPr>
          </a:p>
        </p:txBody>
      </p:sp>
      <p:pic>
        <p:nvPicPr>
          <p:cNvPr id="2" name="Grafik 1">
            <a:hlinkClick r:id="rId4" action="ppaction://hlinkfile"/>
          </p:cNvPr>
          <p:cNvPicPr>
            <a:picLocks noChangeAspect="1"/>
          </p:cNvPicPr>
          <p:nvPr/>
        </p:nvPicPr>
        <p:blipFill>
          <a:blip r:embed="rId5"/>
          <a:stretch>
            <a:fillRect/>
          </a:stretch>
        </p:blipFill>
        <p:spPr>
          <a:xfrm>
            <a:off x="659082" y="3840525"/>
            <a:ext cx="8096363" cy="2383762"/>
          </a:xfrm>
          <a:prstGeom prst="rect">
            <a:avLst/>
          </a:prstGeom>
          <a:ln>
            <a:solidFill>
              <a:schemeClr val="bg2">
                <a:lumMod val="50000"/>
              </a:schemeClr>
            </a:solidFill>
          </a:ln>
        </p:spPr>
      </p:pic>
      <p:sp>
        <p:nvSpPr>
          <p:cNvPr id="3" name="Textfeld 2"/>
          <p:cNvSpPr txBox="1"/>
          <p:nvPr/>
        </p:nvSpPr>
        <p:spPr>
          <a:xfrm>
            <a:off x="659082" y="1735393"/>
            <a:ext cx="8448788" cy="1477328"/>
          </a:xfrm>
          <a:prstGeom prst="rect">
            <a:avLst/>
          </a:prstGeom>
          <a:noFill/>
        </p:spPr>
        <p:txBody>
          <a:bodyPr wrap="none" rtlCol="0">
            <a:spAutoFit/>
          </a:bodyPr>
          <a:lstStyle/>
          <a:p>
            <a:r>
              <a:rPr lang="de-DE" dirty="0" smtClean="0"/>
              <a:t>Der Hauptkanal wurde im Jahr 2021 gemäß Sanierungskonzept saniert, so dass</a:t>
            </a:r>
          </a:p>
          <a:p>
            <a:r>
              <a:rPr lang="de-DE" dirty="0" smtClean="0"/>
              <a:t>dieser um Rahmen der Straßenbaumaßnahme nicht erneuert werden muss. </a:t>
            </a:r>
          </a:p>
          <a:p>
            <a:endParaRPr lang="de-DE" dirty="0"/>
          </a:p>
          <a:p>
            <a:r>
              <a:rPr lang="de-DE" dirty="0" smtClean="0"/>
              <a:t>Seitens der Verwaltung wird lediglich empfohlen, die Grundstücksanschlussleitungen zu </a:t>
            </a:r>
          </a:p>
          <a:p>
            <a:r>
              <a:rPr lang="de-DE" dirty="0" smtClean="0"/>
              <a:t>erneuern.  </a:t>
            </a:r>
            <a:endParaRPr lang="de-DE" dirty="0"/>
          </a:p>
        </p:txBody>
      </p:sp>
    </p:spTree>
    <p:extLst>
      <p:ext uri="{BB962C8B-B14F-4D97-AF65-F5344CB8AC3E}">
        <p14:creationId xmlns:p14="http://schemas.microsoft.com/office/powerpoint/2010/main" val="696333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p:cNvSpPr txBox="1">
            <a:spLocks/>
          </p:cNvSpPr>
          <p:nvPr/>
        </p:nvSpPr>
        <p:spPr bwMode="auto">
          <a:xfrm>
            <a:off x="659082" y="471130"/>
            <a:ext cx="5548678" cy="92333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4200">
                <a:solidFill>
                  <a:srgbClr val="000000"/>
                </a:solidFill>
                <a:latin typeface="Gill Sans" pitchFamily="1" charset="0"/>
                <a:ea typeface="ヒラギノ角ゴ ProN W3" pitchFamily="1" charset="-128"/>
                <a:sym typeface="Gill Sans" pitchFamily="1" charset="0"/>
              </a:defRPr>
            </a:lvl1pPr>
            <a:lvl2pPr marL="742950" indent="-285750" algn="ctr">
              <a:defRPr sz="4200">
                <a:solidFill>
                  <a:srgbClr val="000000"/>
                </a:solidFill>
                <a:latin typeface="Gill Sans" pitchFamily="1" charset="0"/>
                <a:ea typeface="ヒラギノ角ゴ ProN W3" pitchFamily="1" charset="-128"/>
                <a:sym typeface="Gill Sans" pitchFamily="1" charset="0"/>
              </a:defRPr>
            </a:lvl2pPr>
            <a:lvl3pPr marL="1143000" indent="-228600" algn="ctr">
              <a:defRPr sz="4200">
                <a:solidFill>
                  <a:srgbClr val="000000"/>
                </a:solidFill>
                <a:latin typeface="Gill Sans" pitchFamily="1" charset="0"/>
                <a:ea typeface="ヒラギノ角ゴ ProN W3" pitchFamily="1" charset="-128"/>
                <a:sym typeface="Gill Sans" pitchFamily="1" charset="0"/>
              </a:defRPr>
            </a:lvl3pPr>
            <a:lvl4pPr marL="1600200" indent="-228600" algn="ctr">
              <a:defRPr sz="4200">
                <a:solidFill>
                  <a:srgbClr val="000000"/>
                </a:solidFill>
                <a:latin typeface="Gill Sans" pitchFamily="1" charset="0"/>
                <a:ea typeface="ヒラギノ角ゴ ProN W3" pitchFamily="1" charset="-128"/>
                <a:sym typeface="Gill Sans" pitchFamily="1" charset="0"/>
              </a:defRPr>
            </a:lvl4pPr>
            <a:lvl5pPr marL="2057400" indent="-228600" algn="ctr">
              <a:defRPr sz="42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9pPr>
          </a:lstStyle>
          <a:p>
            <a:pPr algn="l" eaLnBrk="1" hangingPunct="1">
              <a:spcBef>
                <a:spcPct val="50000"/>
              </a:spcBef>
            </a:pPr>
            <a:r>
              <a:rPr lang="de-DE" altLang="de-DE" sz="2400" b="1" dirty="0">
                <a:solidFill>
                  <a:srgbClr val="E4761C"/>
                </a:solidFill>
                <a:latin typeface="Arial" panose="020B0604020202020204" pitchFamily="34" charset="0"/>
                <a:cs typeface="Arial" panose="020B0604020202020204" pitchFamily="34" charset="0"/>
              </a:rPr>
              <a:t>2</a:t>
            </a:r>
            <a:r>
              <a:rPr lang="de-DE" altLang="de-DE" sz="2400" b="1" dirty="0" smtClean="0">
                <a:solidFill>
                  <a:srgbClr val="E4761C"/>
                </a:solidFill>
                <a:latin typeface="Arial" panose="020B0604020202020204" pitchFamily="34" charset="0"/>
                <a:cs typeface="Arial" panose="020B0604020202020204" pitchFamily="34" charset="0"/>
              </a:rPr>
              <a:t>. Erläuterungen zum Kanalbau</a:t>
            </a:r>
          </a:p>
          <a:p>
            <a:pPr algn="l" eaLnBrk="1" hangingPunct="1">
              <a:spcBef>
                <a:spcPct val="50000"/>
              </a:spcBef>
            </a:pPr>
            <a:r>
              <a:rPr lang="de-DE" altLang="de-DE" sz="2000" b="1" dirty="0" smtClean="0">
                <a:solidFill>
                  <a:schemeClr val="accent1"/>
                </a:solidFill>
                <a:latin typeface="Arial" panose="020B0604020202020204" pitchFamily="34" charset="0"/>
                <a:cs typeface="Arial" panose="020B0604020202020204" pitchFamily="34" charset="0"/>
              </a:rPr>
              <a:t>Grundstücksanschlussleitungen</a:t>
            </a:r>
            <a:endParaRPr lang="de-DE" altLang="de-DE" sz="2000" b="1" dirty="0">
              <a:solidFill>
                <a:schemeClr val="accent1"/>
              </a:solidFill>
              <a:latin typeface="Arial" panose="020B0604020202020204" pitchFamily="34" charset="0"/>
              <a:cs typeface="Arial" panose="020B0604020202020204" pitchFamily="34" charset="0"/>
            </a:endParaRPr>
          </a:p>
        </p:txBody>
      </p:sp>
      <p:sp>
        <p:nvSpPr>
          <p:cNvPr id="2" name="Rechteck 1"/>
          <p:cNvSpPr/>
          <p:nvPr/>
        </p:nvSpPr>
        <p:spPr>
          <a:xfrm>
            <a:off x="659082" y="1571536"/>
            <a:ext cx="8027718" cy="1061829"/>
          </a:xfrm>
          <a:prstGeom prst="rect">
            <a:avLst/>
          </a:prstGeom>
        </p:spPr>
        <p:txBody>
          <a:bodyPr wrap="square">
            <a:spAutoFit/>
          </a:bodyPr>
          <a:lstStyle/>
          <a:p>
            <a:pPr>
              <a:lnSpc>
                <a:spcPct val="150000"/>
              </a:lnSpc>
            </a:pPr>
            <a:r>
              <a:rPr lang="en-US" altLang="de-DE" sz="1400" dirty="0">
                <a:latin typeface="Arial" panose="020B0604020202020204" pitchFamily="34" charset="0"/>
                <a:cs typeface="Arial" panose="020B0604020202020204" pitchFamily="34" charset="0"/>
                <a:sym typeface="Arial" panose="020B0604020202020204" pitchFamily="34" charset="0"/>
              </a:rPr>
              <a:t>Die </a:t>
            </a:r>
            <a:r>
              <a:rPr lang="en-US" altLang="de-DE" sz="1400" dirty="0" smtClean="0">
                <a:latin typeface="Arial" panose="020B0604020202020204" pitchFamily="34" charset="0"/>
                <a:cs typeface="Arial" panose="020B0604020202020204" pitchFamily="34" charset="0"/>
                <a:sym typeface="Arial" panose="020B0604020202020204" pitchFamily="34" charset="0"/>
              </a:rPr>
              <a:t>Grundstücksanschlussleitung ist die Leitung</a:t>
            </a:r>
            <a:r>
              <a:rPr lang="en-US" altLang="de-DE" sz="1400" dirty="0">
                <a:latin typeface="Arial" panose="020B0604020202020204" pitchFamily="34" charset="0"/>
                <a:cs typeface="Arial" panose="020B0604020202020204" pitchFamily="34" charset="0"/>
                <a:sym typeface="Arial" panose="020B0604020202020204" pitchFamily="34" charset="0"/>
              </a:rPr>
              <a:t> </a:t>
            </a:r>
            <a:r>
              <a:rPr lang="en-US" altLang="de-DE" sz="1400" dirty="0" smtClean="0">
                <a:latin typeface="Arial" panose="020B0604020202020204" pitchFamily="34" charset="0"/>
                <a:cs typeface="Arial" panose="020B0604020202020204" pitchFamily="34" charset="0"/>
                <a:sym typeface="Arial" panose="020B0604020202020204" pitchFamily="34" charset="0"/>
              </a:rPr>
              <a:t>von </a:t>
            </a:r>
            <a:r>
              <a:rPr lang="en-US" altLang="de-DE" sz="1400" dirty="0">
                <a:latin typeface="Arial" panose="020B0604020202020204" pitchFamily="34" charset="0"/>
                <a:cs typeface="Arial" panose="020B0604020202020204" pitchFamily="34" charset="0"/>
                <a:sym typeface="Arial" panose="020B0604020202020204" pitchFamily="34" charset="0"/>
              </a:rPr>
              <a:t>M</a:t>
            </a:r>
            <a:r>
              <a:rPr lang="en-US" altLang="de-DE" sz="1400" dirty="0" smtClean="0">
                <a:latin typeface="Arial" panose="020B0604020202020204" pitchFamily="34" charset="0"/>
                <a:cs typeface="Arial" panose="020B0604020202020204" pitchFamily="34" charset="0"/>
                <a:sym typeface="Arial" panose="020B0604020202020204" pitchFamily="34" charset="0"/>
              </a:rPr>
              <a:t>itte Hauptkanal bis zur Grundstücksgrenze!</a:t>
            </a:r>
          </a:p>
          <a:p>
            <a:pPr>
              <a:lnSpc>
                <a:spcPct val="150000"/>
              </a:lnSpc>
            </a:pPr>
            <a:r>
              <a:rPr lang="en-US" altLang="de-DE" sz="1400" dirty="0" smtClean="0">
                <a:latin typeface="Arial" panose="020B0604020202020204" pitchFamily="34" charset="0"/>
                <a:cs typeface="Arial" panose="020B0604020202020204" pitchFamily="34" charset="0"/>
                <a:sym typeface="Arial" panose="020B0604020202020204" pitchFamily="34" charset="0"/>
              </a:rPr>
              <a:t>Gemäß aktueller Entwässerungssatzung des Abwasserbetriebes der Stadt Xanten sind die Kosten für die Herstellung der Grundstücksanschlussleitung vom Eigentümer zu entrichten.</a:t>
            </a:r>
            <a:endParaRPr lang="en-US" altLang="de-DE" sz="1400" dirty="0">
              <a:latin typeface="Arial" panose="020B0604020202020204" pitchFamily="34" charset="0"/>
              <a:cs typeface="Arial" panose="020B0604020202020204" pitchFamily="34" charset="0"/>
              <a:sym typeface="Arial" panose="020B0604020202020204" pitchFamily="34" charset="0"/>
            </a:endParaRPr>
          </a:p>
        </p:txBody>
      </p:sp>
      <p:pic>
        <p:nvPicPr>
          <p:cNvPr id="10" name="Grafik 9"/>
          <p:cNvPicPr>
            <a:picLocks noChangeAspect="1"/>
          </p:cNvPicPr>
          <p:nvPr/>
        </p:nvPicPr>
        <p:blipFill rotWithShape="1">
          <a:blip r:embed="rId3"/>
          <a:srcRect l="3365"/>
          <a:stretch/>
        </p:blipFill>
        <p:spPr>
          <a:xfrm>
            <a:off x="739763" y="2633365"/>
            <a:ext cx="4939209" cy="3274376"/>
          </a:xfrm>
          <a:prstGeom prst="rect">
            <a:avLst/>
          </a:prstGeom>
          <a:ln>
            <a:solidFill>
              <a:schemeClr val="tx1"/>
            </a:solidFill>
          </a:ln>
        </p:spPr>
      </p:pic>
      <p:sp>
        <p:nvSpPr>
          <p:cNvPr id="3" name="Textfeld 2"/>
          <p:cNvSpPr txBox="1"/>
          <p:nvPr/>
        </p:nvSpPr>
        <p:spPr>
          <a:xfrm>
            <a:off x="627531" y="6063582"/>
            <a:ext cx="6348148" cy="307777"/>
          </a:xfrm>
          <a:prstGeom prst="rect">
            <a:avLst/>
          </a:prstGeom>
          <a:noFill/>
        </p:spPr>
        <p:txBody>
          <a:bodyPr wrap="none" rtlCol="0">
            <a:spAutoFit/>
          </a:bodyPr>
          <a:lstStyle/>
          <a:p>
            <a:r>
              <a:rPr lang="de-DE" sz="1400" dirty="0" smtClean="0">
                <a:latin typeface="Arial" panose="020B0604020202020204" pitchFamily="34" charset="0"/>
                <a:cs typeface="Arial" panose="020B0604020202020204" pitchFamily="34" charset="0"/>
              </a:rPr>
              <a:t>Weitere Erläuterungen zu den Kosten unter Punkt 5 Straßenausbaubeiträge ! </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649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1988</Words>
  <Application>Microsoft Office PowerPoint</Application>
  <PresentationFormat>Bildschirmpräsentation (4:3)</PresentationFormat>
  <Paragraphs>437</Paragraphs>
  <Slides>39</Slides>
  <Notes>12</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39</vt:i4>
      </vt:variant>
    </vt:vector>
  </HeadingPairs>
  <TitlesOfParts>
    <vt:vector size="48" baseType="lpstr">
      <vt:lpstr>Arial</vt:lpstr>
      <vt:lpstr>Calibri</vt:lpstr>
      <vt:lpstr>Calibri Light</vt:lpstr>
      <vt:lpstr>Courier New</vt:lpstr>
      <vt:lpstr>Gill Sans</vt:lpstr>
      <vt:lpstr>Wingdings</vt:lpstr>
      <vt:lpstr>ヒラギノ角ゴ ProN W3</vt:lpstr>
      <vt:lpstr>Office</vt:lpstr>
      <vt:lpstr>Standarddesign</vt:lpstr>
      <vt:lpstr>Herzlich Willkommen zur Anliegerversammlung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Herzlichen Dank für Ihre Aufmerksamkeit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Einrichtung eines Managements  von Aufbrucharbeiten im Straßenraum</dc:title>
  <dc:creator>Amelie Terheiden</dc:creator>
  <cp:lastModifiedBy>Andre Overfeld</cp:lastModifiedBy>
  <cp:revision>395</cp:revision>
  <cp:lastPrinted>2023-06-19T12:02:36Z</cp:lastPrinted>
  <dcterms:created xsi:type="dcterms:W3CDTF">2019-06-19T06:54:20Z</dcterms:created>
  <dcterms:modified xsi:type="dcterms:W3CDTF">2023-06-21T07:25:26Z</dcterms:modified>
</cp:coreProperties>
</file>